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78" r:id="rId4"/>
    <p:sldId id="275" r:id="rId5"/>
    <p:sldId id="259" r:id="rId6"/>
    <p:sldId id="277" r:id="rId7"/>
    <p:sldId id="260" r:id="rId8"/>
    <p:sldId id="269" r:id="rId9"/>
    <p:sldId id="268" r:id="rId10"/>
    <p:sldId id="270" r:id="rId11"/>
    <p:sldId id="281" r:id="rId12"/>
    <p:sldId id="265" r:id="rId13"/>
    <p:sldId id="271" r:id="rId14"/>
    <p:sldId id="276" r:id="rId15"/>
    <p:sldId id="279" r:id="rId16"/>
    <p:sldId id="280" r:id="rId17"/>
    <p:sldId id="282" r:id="rId18"/>
    <p:sldId id="258" r:id="rId19"/>
    <p:sldId id="28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8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2" y="108"/>
      </p:cViewPr>
      <p:guideLst>
        <p:guide orient="horz" pos="2160"/>
        <p:guide pos="2880"/>
        <p:guide pos="28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 smtClean="0"/>
              <a:t>Возможная сфера </a:t>
            </a:r>
            <a:r>
              <a:rPr lang="ru-RU" sz="3200" dirty="0"/>
              <a:t>деятельности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2622047244094487"/>
          <c:y val="0.14303932596660715"/>
          <c:w val="0.53927748161914546"/>
          <c:h val="0.729610710425902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Сфера деятельности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Дела в работе</c:v>
                </c:pt>
                <c:pt idx="1">
                  <c:v>Уголовная сфера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6"/>
        <c:holeSize val="76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741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33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46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42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50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88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21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86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4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99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9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C104C-474E-42D9-94CC-24390149D663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FA0F-DB9D-48C0-9133-1317DC0C5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91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13015"/>
          <a:stretch/>
        </p:blipFill>
        <p:spPr>
          <a:xfrm>
            <a:off x="1270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7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Содержимое 10" descr="prezentatsia_fon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7685"/>
            <a:ext cx="9143999" cy="5288972"/>
          </a:xfrm>
        </p:spPr>
      </p:pic>
      <p:sp>
        <p:nvSpPr>
          <p:cNvPr id="9" name="Прямоугольник 8"/>
          <p:cNvSpPr/>
          <p:nvPr/>
        </p:nvSpPr>
        <p:spPr>
          <a:xfrm>
            <a:off x="4678981" y="1222183"/>
            <a:ext cx="4116385" cy="955794"/>
          </a:xfrm>
          <a:prstGeom prst="rect">
            <a:avLst/>
          </a:prstGeom>
        </p:spPr>
        <p:txBody>
          <a:bodyPr wrap="square" lIns="580790" tIns="290395" rIns="580790" bIns="290395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Кураторы ЮК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01886" y="2014497"/>
            <a:ext cx="6054453" cy="1140460"/>
          </a:xfrm>
          <a:prstGeom prst="rect">
            <a:avLst/>
          </a:prstGeom>
        </p:spPr>
        <p:txBody>
          <a:bodyPr wrap="none" lIns="580790" tIns="290395" rIns="580790" bIns="290395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Студенческий директор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743401" y="3187700"/>
            <a:ext cx="1585712" cy="111261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-460106" y="4190556"/>
            <a:ext cx="4460606" cy="1325126"/>
          </a:xfrm>
          <a:prstGeom prst="rect">
            <a:avLst/>
          </a:prstGeom>
        </p:spPr>
        <p:txBody>
          <a:bodyPr wrap="square" lIns="580790" tIns="290395" rIns="580790" bIns="290395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Делопроизводственная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рабочая группа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4329113" y="3187700"/>
            <a:ext cx="1477988" cy="109043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653119" y="5705970"/>
            <a:ext cx="5351986" cy="1325126"/>
          </a:xfrm>
          <a:prstGeom prst="rect">
            <a:avLst/>
          </a:prstGeom>
        </p:spPr>
        <p:txBody>
          <a:bodyPr wrap="square" lIns="580790" tIns="290395" rIns="580790" bIns="290395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Информационно-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имиджевая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рабочая группа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4329112" y="2870200"/>
            <a:ext cx="1" cy="296591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274926" y="4158923"/>
            <a:ext cx="4428121" cy="1325126"/>
          </a:xfrm>
          <a:prstGeom prst="rect">
            <a:avLst/>
          </a:prstGeom>
        </p:spPr>
        <p:txBody>
          <a:bodyPr wrap="square" lIns="580790" tIns="290395" rIns="580790" bIns="290395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Аналитическая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р</a:t>
            </a:r>
            <a:r>
              <a:rPr lang="ru-RU" sz="2400" b="1" dirty="0" smtClean="0">
                <a:solidFill>
                  <a:srgbClr val="C00000"/>
                </a:solidFill>
              </a:rPr>
              <a:t>абочая группа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92281" y="233616"/>
            <a:ext cx="3873663" cy="1325126"/>
          </a:xfrm>
          <a:prstGeom prst="rect">
            <a:avLst/>
          </a:prstGeom>
        </p:spPr>
        <p:txBody>
          <a:bodyPr wrap="none" lIns="580790" tIns="290395" rIns="580790" bIns="290395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Директор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329112" y="1222183"/>
            <a:ext cx="0" cy="111461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53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AutoShape 2" descr="https://psv4.vk.me/c812428/u9612063/docs/57164a3192b3/prezentatsia_fon_2.jpg?extra=AxmSn5OX8Z_ko8A2sYJqeqdCCUIcU_TdMHI1p5aPheoYBXSR5pLWjPcx-hSRnbcQoLdvAVrbaog1HCM4zUUMceJMJExYElWsxBlEuOgtVfCq7arRxTzH"/>
          <p:cNvSpPr>
            <a:spLocks noChangeAspect="1" noChangeArrowheads="1"/>
          </p:cNvSpPr>
          <p:nvPr/>
        </p:nvSpPr>
        <p:spPr bwMode="auto">
          <a:xfrm>
            <a:off x="987995" y="-917762"/>
            <a:ext cx="1935664" cy="1936383"/>
          </a:xfrm>
          <a:prstGeom prst="rect">
            <a:avLst/>
          </a:prstGeom>
          <a:noFill/>
        </p:spPr>
        <p:txBody>
          <a:bodyPr vert="horz" wrap="square" lIns="580790" tIns="290395" rIns="580790" bIns="29039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468516"/>
            <a:ext cx="8182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Воронеже,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России (</a:t>
            </a:r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5" y="1262543"/>
            <a:ext cx="7895644" cy="4902202"/>
          </a:xfrm>
        </p:spPr>
      </p:pic>
    </p:spTree>
    <p:extLst>
      <p:ext uri="{BB962C8B-B14F-4D97-AF65-F5344CB8AC3E}">
        <p14:creationId xmlns:p14="http://schemas.microsoft.com/office/powerpoint/2010/main" val="110431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AutoShape 2" descr="https://psv4.vk.me/c812428/u9612063/docs/57164a3192b3/prezentatsia_fon_2.jpg?extra=AxmSn5OX8Z_ko8A2sYJqeqdCCUIcU_TdMHI1p5aPheoYBXSR5pLWjPcx-hSRnbcQoLdvAVrbaog1HCM4zUUMceJMJExYElWsxBlEuOgtVfCq7arRxTzH"/>
          <p:cNvSpPr>
            <a:spLocks noChangeAspect="1" noChangeArrowheads="1"/>
          </p:cNvSpPr>
          <p:nvPr/>
        </p:nvSpPr>
        <p:spPr bwMode="auto">
          <a:xfrm>
            <a:off x="987995" y="-917762"/>
            <a:ext cx="1935664" cy="1936383"/>
          </a:xfrm>
          <a:prstGeom prst="rect">
            <a:avLst/>
          </a:prstGeom>
          <a:noFill/>
        </p:spPr>
        <p:txBody>
          <a:bodyPr vert="horz" wrap="square" lIns="580790" tIns="290395" rIns="580790" bIns="29039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29be2dbcd9.72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9146156" cy="5144596"/>
          </a:xfrm>
        </p:spPr>
      </p:pic>
      <p:sp>
        <p:nvSpPr>
          <p:cNvPr id="8" name="TextBox 7"/>
          <p:cNvSpPr txBox="1"/>
          <p:nvPr/>
        </p:nvSpPr>
        <p:spPr>
          <a:xfrm>
            <a:off x="0" y="5575300"/>
            <a:ext cx="9144000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Пример промо видео, подготовленного силами информационно-</a:t>
            </a:r>
            <a:r>
              <a:rPr lang="ru-RU" sz="3200" dirty="0" err="1" smtClean="0">
                <a:solidFill>
                  <a:srgbClr val="C00000"/>
                </a:solidFill>
              </a:rPr>
              <a:t>имиджевой</a:t>
            </a:r>
            <a:r>
              <a:rPr lang="ru-RU" sz="3200" dirty="0" smtClean="0">
                <a:solidFill>
                  <a:srgbClr val="C00000"/>
                </a:solidFill>
              </a:rPr>
              <a:t> рабочей группы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img1.steemit.com/0x0/http:/i68.tinypic.com/10woc4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img1.steemit.com/0x0/http:/i68.tinypic.com/10woc4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https://img1.steemit.com/0x0/http:/i68.tinypic.com/10woc4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57713" cy="340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22" y="3461083"/>
            <a:ext cx="4538678" cy="3399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9714"/>
            <a:ext cx="4557713" cy="3418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58" y="-7121"/>
            <a:ext cx="4548219" cy="341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!1\ЮК\2_Информац. сопровождение ЮК\Символика, эмблема\Yuridicheskaya_klinika\презентация фон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941" cy="51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15661" y="515155"/>
            <a:ext cx="973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C:\Users\Public\Videos\Sample Videos\15078095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9" y="699821"/>
            <a:ext cx="7415588" cy="5561691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6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" y="-50309"/>
            <a:ext cx="9112236" cy="513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330824" y="1027907"/>
            <a:ext cx="669391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71" indent="-1142971" algn="ctr">
              <a:buFont typeface="Wingdings" panose="05000000000000000000" pitchFamily="2" charset="2"/>
              <a:buChar char="Ø"/>
            </a:pP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км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преодолели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клиницисты,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роводя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выездных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приёмах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районах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08" y="93785"/>
            <a:ext cx="4847492" cy="6463323"/>
          </a:xfrm>
          <a:prstGeom prst="rect">
            <a:avLst/>
          </a:prstGeom>
          <a:ln w="57150">
            <a:solidFill>
              <a:srgbClr val="C0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24615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AutoShape 2" descr="https://psv4.vk.me/c812428/u9612063/docs/57164a3192b3/prezentatsia_fon_2.jpg?extra=AxmSn5OX8Z_ko8A2sYJqeqdCCUIcU_TdMHI1p5aPheoYBXSR5pLWjPcx-hSRnbcQoLdvAVrbaog1HCM4zUUMceJMJExYElWsxBlEuOgtVfCq7arRxTzH"/>
          <p:cNvSpPr>
            <a:spLocks noChangeAspect="1" noChangeArrowheads="1"/>
          </p:cNvSpPr>
          <p:nvPr/>
        </p:nvSpPr>
        <p:spPr bwMode="auto">
          <a:xfrm>
            <a:off x="987995" y="-917762"/>
            <a:ext cx="1935664" cy="1936383"/>
          </a:xfrm>
          <a:prstGeom prst="rect">
            <a:avLst/>
          </a:prstGeom>
          <a:noFill/>
        </p:spPr>
        <p:txBody>
          <a:bodyPr vert="horz" wrap="square" lIns="580790" tIns="290395" rIns="580790" bIns="29039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4108" y="160485"/>
            <a:ext cx="7886700" cy="68250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Школа Права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1599" y="1003474"/>
            <a:ext cx="79917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1" dirty="0">
                <a:solidFill>
                  <a:srgbClr val="C00000"/>
                </a:solidFill>
              </a:rPr>
              <a:t>П</a:t>
            </a:r>
            <a:r>
              <a:rPr lang="ru-RU" sz="2000" i="1" dirty="0" smtClean="0">
                <a:solidFill>
                  <a:srgbClr val="C00000"/>
                </a:solidFill>
              </a:rPr>
              <a:t>роект</a:t>
            </a:r>
            <a:r>
              <a:rPr lang="ru-RU" sz="2000" i="1" dirty="0">
                <a:solidFill>
                  <a:srgbClr val="C00000"/>
                </a:solidFill>
              </a:rPr>
              <a:t>, реализуемый в рамках Юридической Клиники ВГУ и </a:t>
            </a:r>
            <a:r>
              <a:rPr lang="ru-RU" sz="2000" i="1" dirty="0" smtClean="0">
                <a:solidFill>
                  <a:srgbClr val="C00000"/>
                </a:solidFill>
              </a:rPr>
              <a:t>АЮР.</a:t>
            </a:r>
            <a:r>
              <a:rPr lang="ru-RU" sz="2000" i="1" dirty="0">
                <a:solidFill>
                  <a:srgbClr val="C00000"/>
                </a:solidFill>
              </a:rPr>
              <a:t/>
            </a:r>
            <a:br>
              <a:rPr lang="ru-RU" sz="2000" i="1" dirty="0">
                <a:solidFill>
                  <a:srgbClr val="C00000"/>
                </a:solidFill>
              </a:rPr>
            </a:br>
            <a:r>
              <a:rPr lang="ru-RU" sz="2000" i="1" dirty="0">
                <a:solidFill>
                  <a:srgbClr val="C00000"/>
                </a:solidFill>
              </a:rPr>
              <a:t>Целью </a:t>
            </a:r>
            <a:r>
              <a:rPr lang="ru-RU" sz="2000" i="1" dirty="0" smtClean="0">
                <a:solidFill>
                  <a:srgbClr val="C00000"/>
                </a:solidFill>
              </a:rPr>
              <a:t>является </a:t>
            </a:r>
            <a:r>
              <a:rPr lang="ru-RU" sz="2000" i="1" dirty="0">
                <a:solidFill>
                  <a:srgbClr val="C00000"/>
                </a:solidFill>
              </a:rPr>
              <a:t>правовое просвещение школьников </a:t>
            </a:r>
            <a:r>
              <a:rPr lang="ru-RU" sz="2000" i="1" dirty="0" smtClean="0">
                <a:solidFill>
                  <a:srgbClr val="C00000"/>
                </a:solidFill>
              </a:rPr>
              <a:t>по важнейшим </a:t>
            </a:r>
            <a:r>
              <a:rPr lang="ru-RU" sz="2000" i="1" dirty="0">
                <a:solidFill>
                  <a:srgbClr val="C00000"/>
                </a:solidFill>
              </a:rPr>
              <a:t>правовым </a:t>
            </a:r>
            <a:r>
              <a:rPr lang="ru-RU" sz="2000" i="1" dirty="0" smtClean="0">
                <a:solidFill>
                  <a:srgbClr val="C00000"/>
                </a:solidFill>
              </a:rPr>
              <a:t>вопросам. Лекции </a:t>
            </a:r>
            <a:r>
              <a:rPr lang="ru-RU" sz="2000" i="1" dirty="0">
                <a:solidFill>
                  <a:srgbClr val="C00000"/>
                </a:solidFill>
              </a:rPr>
              <a:t>читаются студентами старших курсов юридического </a:t>
            </a:r>
            <a:r>
              <a:rPr lang="ru-RU" sz="2000" i="1" dirty="0" smtClean="0">
                <a:solidFill>
                  <a:srgbClr val="C00000"/>
                </a:solidFill>
              </a:rPr>
              <a:t>факультета.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7" y="2371196"/>
            <a:ext cx="5486401" cy="3656172"/>
          </a:xfrm>
          <a:prstGeom prst="rect">
            <a:avLst/>
          </a:prstGeom>
          <a:ln w="57150">
            <a:solidFill>
              <a:srgbClr val="C00000"/>
            </a:solidFill>
            <a:prstDash val="dash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69" y="3618575"/>
            <a:ext cx="4228123" cy="3171092"/>
          </a:xfrm>
          <a:prstGeom prst="rect">
            <a:avLst/>
          </a:prstGeom>
          <a:ln w="57150">
            <a:solidFill>
              <a:srgbClr val="C0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20051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 стрелкой 12"/>
          <p:cNvCxnSpPr/>
          <p:nvPr/>
        </p:nvCxnSpPr>
        <p:spPr>
          <a:xfrm>
            <a:off x="5242186" y="4511580"/>
            <a:ext cx="1123447" cy="142112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783385" y="4323870"/>
            <a:ext cx="1180123" cy="64896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783385" y="3677137"/>
            <a:ext cx="1539628" cy="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703281" y="2412321"/>
            <a:ext cx="1324705" cy="59787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296907" y="1427586"/>
            <a:ext cx="1127340" cy="100134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3235570" y="2153137"/>
            <a:ext cx="3188677" cy="30480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Диспетчерский</a:t>
            </a:r>
          </a:p>
          <a:p>
            <a:pPr algn="ctr"/>
            <a:r>
              <a:rPr lang="ru-RU" sz="2400" b="1" dirty="0" smtClean="0"/>
              <a:t>центр</a:t>
            </a:r>
            <a:endParaRPr lang="ru-RU" sz="24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9"/>
          <a:stretch/>
        </p:blipFill>
        <p:spPr bwMode="auto">
          <a:xfrm>
            <a:off x="8042030" y="-2046"/>
            <a:ext cx="1101969" cy="514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AutoShape 2" descr="https://psv4.vk.me/c812428/u9612063/docs/57164a3192b3/prezentatsia_fon_2.jpg?extra=AxmSn5OX8Z_ko8A2sYJqeqdCCUIcU_TdMHI1p5aPheoYBXSR5pLWjPcx-hSRnbcQoLdvAVrbaog1HCM4zUUMceJMJExYElWsxBlEuOgtVfCq7arRxTzH"/>
          <p:cNvSpPr>
            <a:spLocks noChangeAspect="1" noChangeArrowheads="1"/>
          </p:cNvSpPr>
          <p:nvPr/>
        </p:nvSpPr>
        <p:spPr bwMode="auto">
          <a:xfrm>
            <a:off x="987995" y="-917762"/>
            <a:ext cx="1935664" cy="1936383"/>
          </a:xfrm>
          <a:prstGeom prst="rect">
            <a:avLst/>
          </a:prstGeom>
          <a:noFill/>
        </p:spPr>
        <p:txBody>
          <a:bodyPr vert="horz" wrap="square" lIns="580790" tIns="290395" rIns="580790" bIns="29039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7296" y="62721"/>
            <a:ext cx="7886700" cy="89315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Юрист рядом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166104" y="2657230"/>
            <a:ext cx="3407508" cy="2039815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ОБРАЩЕНИЯ</a:t>
            </a:r>
            <a:endParaRPr lang="ru-RU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6416430" y="1027931"/>
            <a:ext cx="108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5"/>
                </a:solidFill>
              </a:rPr>
              <a:t>ЮК</a:t>
            </a:r>
            <a:endParaRPr lang="ru-RU" sz="3600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167" y="2064929"/>
            <a:ext cx="108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5"/>
                </a:solidFill>
              </a:rPr>
              <a:t>ЮК</a:t>
            </a:r>
            <a:endParaRPr lang="ru-RU" sz="3600" dirty="0">
              <a:solidFill>
                <a:schemeClr val="accent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70259" y="3280573"/>
            <a:ext cx="108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5"/>
                </a:solidFill>
              </a:rPr>
              <a:t>ЮК</a:t>
            </a:r>
            <a:endParaRPr lang="ru-RU" sz="3600" dirty="0">
              <a:solidFill>
                <a:schemeClr val="accent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32242" y="4753425"/>
            <a:ext cx="108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5"/>
                </a:solidFill>
              </a:rPr>
              <a:t>ЮК</a:t>
            </a:r>
            <a:endParaRPr lang="ru-RU" sz="3600" dirty="0">
              <a:solidFill>
                <a:schemeClr val="accent5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36674" y="5827884"/>
            <a:ext cx="108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5"/>
                </a:solidFill>
              </a:rPr>
              <a:t>ЮК</a:t>
            </a:r>
            <a:endParaRPr lang="ru-RU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" y="-50309"/>
            <a:ext cx="9112236" cy="513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6" y="107508"/>
            <a:ext cx="7689835" cy="510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974854" y="4667213"/>
            <a:ext cx="1109370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помогаем клиентам </a:t>
            </a:r>
            <a:endParaRPr lang="ru-RU" sz="44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 поколений!</a:t>
            </a:r>
            <a:endParaRPr lang="ru-RU" sz="4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216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" y="0"/>
            <a:ext cx="9112236" cy="513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999" y="2348670"/>
            <a:ext cx="76121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</a:rPr>
              <a:t>СПАСИБО ЗА</a:t>
            </a:r>
            <a:br>
              <a:rPr lang="ru-RU" sz="6600" dirty="0" smtClean="0">
                <a:solidFill>
                  <a:srgbClr val="C00000"/>
                </a:solidFill>
              </a:rPr>
            </a:br>
            <a:r>
              <a:rPr lang="ru-RU" sz="6600" dirty="0" smtClean="0">
                <a:solidFill>
                  <a:srgbClr val="C00000"/>
                </a:solidFill>
              </a:rPr>
              <a:t>ВНИМАНИЕ!</a:t>
            </a:r>
            <a:endParaRPr lang="ru-RU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2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!1\ЮК\2_Информац. сопровождение ЮК\Символика, эмблема\Yuridicheskaya_klinika\презентация фон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941" cy="51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97" y="473820"/>
            <a:ext cx="8014945" cy="5323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52508" y="4209726"/>
            <a:ext cx="8095849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Бесплатная юридическая помощь – нуждающимся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Профессиональное развитие </a:t>
            </a:r>
            <a:r>
              <a:rPr lang="ru-RU" sz="3200" b="1" dirty="0" smtClean="0">
                <a:solidFill>
                  <a:srgbClr val="C00000"/>
                </a:solidFill>
              </a:rPr>
              <a:t>–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 клиницистам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!1\ЮК\2_Информац. сопровождение ЮК\Символика, эмблема\Yuridicheskaya_klinika\презентация фон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1" y="0"/>
            <a:ext cx="9152941" cy="51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700" y="269054"/>
            <a:ext cx="7785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Юридическая клиника ВГУ и АЮР -  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900" y="976940"/>
            <a:ext cx="76327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C00000"/>
                </a:solidFill>
              </a:rPr>
              <a:t>с</a:t>
            </a:r>
            <a:r>
              <a:rPr lang="ru-RU" sz="2400" i="1" dirty="0" smtClean="0">
                <a:solidFill>
                  <a:srgbClr val="C00000"/>
                </a:solidFill>
              </a:rPr>
              <a:t>труктурное подразделение вуза с развитой системой студенческого самоуправления</a:t>
            </a:r>
            <a:endParaRPr lang="ru-RU" sz="2400" i="1" dirty="0">
              <a:solidFill>
                <a:srgbClr val="C00000"/>
              </a:solidFill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364314220"/>
              </p:ext>
            </p:extLst>
          </p:nvPr>
        </p:nvGraphicFramePr>
        <p:xfrm>
          <a:off x="463550" y="2116282"/>
          <a:ext cx="7137400" cy="4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13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!1\ЮК\2_Информац. сопровождение ЮК\Символика, эмблема\Yuridicheskaya_klinika\презентация фон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1" y="0"/>
            <a:ext cx="9152941" cy="51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9" y="114300"/>
            <a:ext cx="7823075" cy="5219700"/>
          </a:xfrm>
          <a:prstGeom prst="rect">
            <a:avLst/>
          </a:prstGeom>
          <a:noFill/>
          <a:ln w="57150">
            <a:solidFill>
              <a:srgbClr val="C0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Public\Videos\Sample Videos\15078094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9" y="114300"/>
            <a:ext cx="7988481" cy="5303610"/>
          </a:xfrm>
          <a:prstGeom prst="rect">
            <a:avLst/>
          </a:prstGeom>
          <a:noFill/>
          <a:ln w="57150">
            <a:solidFill>
              <a:srgbClr val="C00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!1\ЮК\2_Информац. сопровождение ЮК\Символика, эмблема\Yuridicheskaya_klinika\презентация фон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941" cy="51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15661" y="515155"/>
            <a:ext cx="973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165102" y="1398492"/>
            <a:ext cx="7706304" cy="413870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874362" y="4450988"/>
            <a:ext cx="952500" cy="9398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Овал 16"/>
          <p:cNvSpPr/>
          <p:nvPr/>
        </p:nvSpPr>
        <p:spPr>
          <a:xfrm>
            <a:off x="6297859" y="1398492"/>
            <a:ext cx="952500" cy="9398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Овал 17"/>
          <p:cNvSpPr/>
          <p:nvPr/>
        </p:nvSpPr>
        <p:spPr>
          <a:xfrm>
            <a:off x="3576303" y="2928129"/>
            <a:ext cx="952500" cy="9398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901013" y="3068022"/>
            <a:ext cx="4477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клиента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06870" y="2094492"/>
            <a:ext cx="2411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81889" y="571549"/>
            <a:ext cx="3189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авая фигурная скобка 22"/>
          <p:cNvSpPr/>
          <p:nvPr/>
        </p:nvSpPr>
        <p:spPr>
          <a:xfrm rot="3781512">
            <a:off x="2441059" y="3960087"/>
            <a:ext cx="1462671" cy="2048360"/>
          </a:xfrm>
          <a:prstGeom prst="rightBrace">
            <a:avLst/>
          </a:prstGeom>
          <a:ln w="28575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авая фигурная скобка 24"/>
          <p:cNvSpPr/>
          <p:nvPr/>
        </p:nvSpPr>
        <p:spPr>
          <a:xfrm rot="3591047">
            <a:off x="5160450" y="2473460"/>
            <a:ext cx="1462671" cy="2048360"/>
          </a:xfrm>
          <a:prstGeom prst="rightBrace">
            <a:avLst/>
          </a:prstGeom>
          <a:ln w="28575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726380" y="5640018"/>
            <a:ext cx="192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неделя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9636" y="4158601"/>
            <a:ext cx="192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неделя</a:t>
            </a:r>
          </a:p>
        </p:txBody>
      </p:sp>
    </p:spTree>
    <p:extLst>
      <p:ext uri="{BB962C8B-B14F-4D97-AF65-F5344CB8AC3E}">
        <p14:creationId xmlns:p14="http://schemas.microsoft.com/office/powerpoint/2010/main" val="32000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!1\ЮК\2_Информац. сопровождение ЮК\Символика, эмблема\Yuridicheskaya_klinika\презентация фон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941" cy="51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15661" y="515155"/>
            <a:ext cx="973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318454" y="199684"/>
            <a:ext cx="613938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</a:t>
            </a: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быстрее</a:t>
            </a: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1100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2412708" y="3808843"/>
            <a:ext cx="1886878" cy="164468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2880144" y="1645549"/>
            <a:ext cx="3266351" cy="3197967"/>
          </a:xfrm>
          <a:prstGeom prst="ellipse">
            <a:avLst/>
          </a:prstGeom>
          <a:ln w="28575">
            <a:solidFill>
              <a:srgbClr val="00B0F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ли?</a:t>
            </a:r>
          </a:p>
        </p:txBody>
      </p:sp>
      <p:sp>
        <p:nvSpPr>
          <p:cNvPr id="26" name="Овал 25"/>
          <p:cNvSpPr/>
          <p:nvPr/>
        </p:nvSpPr>
        <p:spPr>
          <a:xfrm>
            <a:off x="5829435" y="1760528"/>
            <a:ext cx="2637458" cy="2459330"/>
          </a:xfrm>
          <a:prstGeom prst="ellipse">
            <a:avLst/>
          </a:prstGeom>
          <a:ln w="28575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дней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рассматривают обращения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гос.органы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814169" y="3680311"/>
            <a:ext cx="2526003" cy="2556368"/>
          </a:xfrm>
          <a:prstGeom prst="ellipse">
            <a:avLst/>
          </a:prstGeom>
          <a:ln w="28575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2,7 %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 требует срочных действий</a:t>
            </a:r>
          </a:p>
        </p:txBody>
      </p:sp>
      <p:sp>
        <p:nvSpPr>
          <p:cNvPr id="29" name="Овал 28"/>
          <p:cNvSpPr/>
          <p:nvPr/>
        </p:nvSpPr>
        <p:spPr>
          <a:xfrm>
            <a:off x="748311" y="1221371"/>
            <a:ext cx="2668416" cy="2668362"/>
          </a:xfrm>
          <a:prstGeom prst="ellipse">
            <a:avLst/>
          </a:prstGeom>
          <a:ln w="28575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Клиент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предупреждён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сроках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627878" y="5453528"/>
            <a:ext cx="5865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спокойная и продуктивная работа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учёт всех обстоятельств дела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качественное решение</a:t>
            </a:r>
          </a:p>
        </p:txBody>
      </p:sp>
    </p:spTree>
    <p:extLst>
      <p:ext uri="{BB962C8B-B14F-4D97-AF65-F5344CB8AC3E}">
        <p14:creationId xmlns:p14="http://schemas.microsoft.com/office/powerpoint/2010/main" val="1863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!1\ЮК\2_Информац. сопровождение ЮК\Символика, эмблема\Yuridicheskaya_klinika\презентация фон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1" y="-9356"/>
            <a:ext cx="9152941" cy="51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3116491" y="965923"/>
            <a:ext cx="4817952" cy="4926154"/>
          </a:xfrm>
          <a:prstGeom prst="ellipse">
            <a:avLst/>
          </a:prstGeom>
          <a:ln w="28575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</a:t>
            </a:r>
            <a:endParaRPr lang="ru-RU" sz="1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05232" y="149903"/>
            <a:ext cx="6240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бращений за 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Овал 4"/>
          <p:cNvSpPr/>
          <p:nvPr/>
        </p:nvSpPr>
        <p:spPr>
          <a:xfrm>
            <a:off x="682172" y="2949302"/>
            <a:ext cx="3000320" cy="2960915"/>
          </a:xfrm>
          <a:prstGeom prst="ellipse">
            <a:avLst/>
          </a:prstGeom>
          <a:ln w="28575">
            <a:solidFill>
              <a:srgbClr val="0070C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5539" y="5910217"/>
            <a:ext cx="4575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Клиницистов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741715" y="1164045"/>
            <a:ext cx="2497505" cy="2396304"/>
          </a:xfrm>
          <a:prstGeom prst="ellipse">
            <a:avLst/>
          </a:prstGeom>
          <a:ln w="28575">
            <a:solidFill>
              <a:srgbClr val="00B05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95" y="542897"/>
            <a:ext cx="4575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</a:t>
            </a:r>
            <a:b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клиента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7445" y="6041855"/>
            <a:ext cx="5212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 Не считая выездных консультаций и приёма граждан в дни бесплатной юридической помощи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7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10" descr="prezentatsia_fon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7" y="-7324"/>
            <a:ext cx="9143999" cy="5288972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2295823"/>
            <a:ext cx="5347090" cy="1017349"/>
          </a:xfrm>
          <a:prstGeom prst="rect">
            <a:avLst/>
          </a:prstGeom>
        </p:spPr>
        <p:txBody>
          <a:bodyPr wrap="square" lIns="580790" tIns="290395" rIns="580790" bIns="290395">
            <a:spAutoFit/>
          </a:bodyPr>
          <a:lstStyle/>
          <a:p>
            <a:pPr>
              <a:buFont typeface="Wingdings" pitchFamily="2" charset="2"/>
              <a:buChar char="q"/>
            </a:pPr>
            <a:endParaRPr lang="ru-RU" sz="14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04375" y="112982"/>
            <a:ext cx="10305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Хватает ли времени, </a:t>
            </a:r>
          </a:p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помочь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желающим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2193666" y="3248526"/>
            <a:ext cx="2890690" cy="15417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68303" y="2821112"/>
            <a:ext cx="2250831" cy="2230486"/>
          </a:xfrm>
          <a:prstGeom prst="ellipse">
            <a:avLst/>
          </a:prstGeom>
          <a:ln w="28575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62728" y="4976835"/>
            <a:ext cx="3512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часа работы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1738" y="3969555"/>
            <a:ext cx="3679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 работы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месяцев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года</a:t>
            </a:r>
          </a:p>
        </p:txBody>
      </p:sp>
      <p:sp>
        <p:nvSpPr>
          <p:cNvPr id="19" name="Овал 18"/>
          <p:cNvSpPr/>
          <p:nvPr/>
        </p:nvSpPr>
        <p:spPr>
          <a:xfrm>
            <a:off x="5046307" y="1747939"/>
            <a:ext cx="2250831" cy="2230486"/>
          </a:xfrm>
          <a:prstGeom prst="ellipse">
            <a:avLst/>
          </a:prstGeom>
          <a:ln w="28575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514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Соединительная линия уступом 19"/>
          <p:cNvCxnSpPr/>
          <p:nvPr/>
        </p:nvCxnSpPr>
        <p:spPr>
          <a:xfrm rot="16200000" flipV="1">
            <a:off x="3564290" y="4320705"/>
            <a:ext cx="1620045" cy="1551455"/>
          </a:xfrm>
          <a:prstGeom prst="bentConnector3">
            <a:avLst>
              <a:gd name="adj1" fmla="val -269"/>
            </a:avLst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4707282" y="5225734"/>
            <a:ext cx="1520324" cy="1519790"/>
          </a:xfrm>
          <a:prstGeom prst="ellipse">
            <a:avLst/>
          </a:prstGeom>
          <a:ln w="28575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дня приёма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6029491" y="5225734"/>
            <a:ext cx="1520324" cy="1519790"/>
          </a:xfrm>
          <a:prstGeom prst="ellipse">
            <a:avLst/>
          </a:prstGeom>
          <a:ln w="28575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смены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10" descr="prezentatsia_fon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288972"/>
          </a:xfrm>
        </p:spPr>
      </p:pic>
      <p:sp>
        <p:nvSpPr>
          <p:cNvPr id="9" name="TextBox 8"/>
          <p:cNvSpPr txBox="1"/>
          <p:nvPr/>
        </p:nvSpPr>
        <p:spPr>
          <a:xfrm>
            <a:off x="318772" y="446454"/>
            <a:ext cx="7909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ли 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экспертов </a:t>
            </a:r>
          </a:p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проверки качества консультаций?</a:t>
            </a:r>
          </a:p>
        </p:txBody>
      </p:sp>
      <p:sp>
        <p:nvSpPr>
          <p:cNvPr id="10" name="Овал 9"/>
          <p:cNvSpPr/>
          <p:nvPr/>
        </p:nvSpPr>
        <p:spPr>
          <a:xfrm>
            <a:off x="732393" y="3608985"/>
            <a:ext cx="1725781" cy="1590543"/>
          </a:xfrm>
          <a:prstGeom prst="ellipse">
            <a:avLst/>
          </a:prstGeom>
          <a:ln w="28575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600" dirty="0"/>
              <a:t>✓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6631" y="5269854"/>
            <a:ext cx="3403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квалифицированных преподавателя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юрфака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484" y="5269854"/>
            <a:ext cx="3403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членов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юристов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7599" y="5273273"/>
            <a:ext cx="3403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и сами становятся экспертами</a:t>
            </a:r>
          </a:p>
        </p:txBody>
      </p:sp>
      <p:sp>
        <p:nvSpPr>
          <p:cNvPr id="16" name="Овал 15"/>
          <p:cNvSpPr/>
          <p:nvPr/>
        </p:nvSpPr>
        <p:spPr>
          <a:xfrm>
            <a:off x="3734508" y="3598666"/>
            <a:ext cx="1725781" cy="1590543"/>
          </a:xfrm>
          <a:prstGeom prst="ellipse">
            <a:avLst/>
          </a:prstGeom>
          <a:ln w="28575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600" dirty="0"/>
              <a:t>✓</a:t>
            </a:r>
          </a:p>
        </p:txBody>
      </p:sp>
      <p:sp>
        <p:nvSpPr>
          <p:cNvPr id="17" name="Овал 16"/>
          <p:cNvSpPr/>
          <p:nvPr/>
        </p:nvSpPr>
        <p:spPr>
          <a:xfrm>
            <a:off x="6736623" y="3602018"/>
            <a:ext cx="1725781" cy="1590543"/>
          </a:xfrm>
          <a:prstGeom prst="ellipse">
            <a:avLst/>
          </a:prstGeom>
          <a:ln w="28575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600" dirty="0"/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1477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1127</TotalTime>
  <Words>208</Words>
  <Application>Microsoft Office PowerPoint</Application>
  <PresentationFormat>Экран (4:3)</PresentationFormat>
  <Paragraphs>81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Права</vt:lpstr>
      <vt:lpstr>Юрист рядом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FiL</dc:creator>
  <cp:lastModifiedBy>Ольга Рогачева</cp:lastModifiedBy>
  <cp:revision>81</cp:revision>
  <dcterms:created xsi:type="dcterms:W3CDTF">2015-07-12T23:41:25Z</dcterms:created>
  <dcterms:modified xsi:type="dcterms:W3CDTF">2017-12-20T12:03:59Z</dcterms:modified>
</cp:coreProperties>
</file>