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8" r:id="rId2"/>
    <p:sldId id="295" r:id="rId3"/>
    <p:sldId id="296" r:id="rId4"/>
    <p:sldId id="297" r:id="rId5"/>
    <p:sldId id="298" r:id="rId6"/>
    <p:sldId id="301" r:id="rId7"/>
    <p:sldId id="302" r:id="rId8"/>
    <p:sldId id="325" r:id="rId9"/>
    <p:sldId id="304" r:id="rId10"/>
    <p:sldId id="306" r:id="rId11"/>
    <p:sldId id="308" r:id="rId12"/>
    <p:sldId id="307" r:id="rId13"/>
    <p:sldId id="326" r:id="rId14"/>
    <p:sldId id="317" r:id="rId15"/>
    <p:sldId id="327" r:id="rId16"/>
    <p:sldId id="332" r:id="rId17"/>
    <p:sldId id="328" r:id="rId18"/>
    <p:sldId id="318" r:id="rId19"/>
    <p:sldId id="319" r:id="rId20"/>
    <p:sldId id="323" r:id="rId21"/>
    <p:sldId id="321" r:id="rId22"/>
    <p:sldId id="324" r:id="rId23"/>
    <p:sldId id="322" r:id="rId24"/>
    <p:sldId id="300" r:id="rId25"/>
    <p:sldId id="312" r:id="rId26"/>
    <p:sldId id="267" r:id="rId27"/>
    <p:sldId id="309" r:id="rId28"/>
    <p:sldId id="310" r:id="rId29"/>
    <p:sldId id="299" r:id="rId30"/>
    <p:sldId id="265" r:id="rId31"/>
    <p:sldId id="263" r:id="rId32"/>
    <p:sldId id="262" r:id="rId33"/>
    <p:sldId id="260" r:id="rId34"/>
    <p:sldId id="261" r:id="rId35"/>
    <p:sldId id="287" r:id="rId36"/>
    <p:sldId id="269" r:id="rId37"/>
    <p:sldId id="268" r:id="rId38"/>
    <p:sldId id="333" r:id="rId39"/>
    <p:sldId id="272" r:id="rId40"/>
    <p:sldId id="313" r:id="rId41"/>
    <p:sldId id="314" r:id="rId42"/>
    <p:sldId id="320" r:id="rId43"/>
    <p:sldId id="339" r:id="rId44"/>
    <p:sldId id="340" r:id="rId45"/>
    <p:sldId id="273" r:id="rId46"/>
    <p:sldId id="274" r:id="rId47"/>
    <p:sldId id="275" r:id="rId48"/>
    <p:sldId id="276" r:id="rId49"/>
    <p:sldId id="282" r:id="rId50"/>
    <p:sldId id="283" r:id="rId51"/>
    <p:sldId id="281" r:id="rId52"/>
    <p:sldId id="277" r:id="rId53"/>
    <p:sldId id="278" r:id="rId54"/>
    <p:sldId id="279" r:id="rId55"/>
    <p:sldId id="280" r:id="rId56"/>
    <p:sldId id="284" r:id="rId57"/>
    <p:sldId id="285" r:id="rId58"/>
    <p:sldId id="286" r:id="rId59"/>
    <p:sldId id="288" r:id="rId60"/>
    <p:sldId id="294" r:id="rId61"/>
    <p:sldId id="293" r:id="rId62"/>
    <p:sldId id="315" r:id="rId63"/>
    <p:sldId id="292" r:id="rId64"/>
    <p:sldId id="290" r:id="rId65"/>
    <p:sldId id="291" r:id="rId66"/>
    <p:sldId id="334" r:id="rId67"/>
    <p:sldId id="335" r:id="rId68"/>
    <p:sldId id="336" r:id="rId69"/>
    <p:sldId id="337" r:id="rId70"/>
    <p:sldId id="338" r:id="rId71"/>
    <p:sldId id="316" r:id="rId72"/>
    <p:sldId id="329" r:id="rId73"/>
    <p:sldId id="330" r:id="rId74"/>
    <p:sldId id="331" r:id="rId75"/>
    <p:sldId id="289" r:id="rId7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25" autoAdjust="0"/>
    <p:restoredTop sz="94592"/>
  </p:normalViewPr>
  <p:slideViewPr>
    <p:cSldViewPr>
      <p:cViewPr>
        <p:scale>
          <a:sx n="76" d="100"/>
          <a:sy n="76" d="100"/>
        </p:scale>
        <p:origin x="-1278"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Лист1!$B$1</c:f>
              <c:strCache>
                <c:ptCount val="1"/>
                <c:pt idx="0">
                  <c:v>монографии</c:v>
                </c:pt>
              </c:strCache>
            </c:strRef>
          </c:tx>
          <c:invertIfNegative val="0"/>
          <c:cat>
            <c:numRef>
              <c:f>Лист1!$A$2:$A$5</c:f>
              <c:numCache>
                <c:formatCode>General</c:formatCode>
                <c:ptCount val="4"/>
                <c:pt idx="0">
                  <c:v>2015</c:v>
                </c:pt>
                <c:pt idx="1">
                  <c:v>2016</c:v>
                </c:pt>
                <c:pt idx="2">
                  <c:v>2017</c:v>
                </c:pt>
              </c:numCache>
            </c:numRef>
          </c:cat>
          <c:val>
            <c:numRef>
              <c:f>Лист1!$B$2:$B$5</c:f>
              <c:numCache>
                <c:formatCode>General</c:formatCode>
                <c:ptCount val="4"/>
                <c:pt idx="0">
                  <c:v>9</c:v>
                </c:pt>
                <c:pt idx="1">
                  <c:v>12</c:v>
                </c:pt>
                <c:pt idx="2">
                  <c:v>17</c:v>
                </c:pt>
              </c:numCache>
            </c:numRef>
          </c:val>
        </c:ser>
        <c:dLbls>
          <c:showLegendKey val="0"/>
          <c:showVal val="0"/>
          <c:showCatName val="0"/>
          <c:showSerName val="0"/>
          <c:showPercent val="0"/>
          <c:showBubbleSize val="0"/>
        </c:dLbls>
        <c:gapWidth val="150"/>
        <c:axId val="52114944"/>
        <c:axId val="42265984"/>
      </c:barChart>
      <c:catAx>
        <c:axId val="52114944"/>
        <c:scaling>
          <c:orientation val="minMax"/>
        </c:scaling>
        <c:delete val="0"/>
        <c:axPos val="b"/>
        <c:numFmt formatCode="General" sourceLinked="1"/>
        <c:majorTickMark val="out"/>
        <c:minorTickMark val="none"/>
        <c:tickLblPos val="nextTo"/>
        <c:crossAx val="42265984"/>
        <c:crosses val="autoZero"/>
        <c:auto val="1"/>
        <c:lblAlgn val="ctr"/>
        <c:lblOffset val="100"/>
        <c:noMultiLvlLbl val="0"/>
      </c:catAx>
      <c:valAx>
        <c:axId val="42265984"/>
        <c:scaling>
          <c:orientation val="minMax"/>
        </c:scaling>
        <c:delete val="0"/>
        <c:axPos val="l"/>
        <c:majorGridlines/>
        <c:numFmt formatCode="General" sourceLinked="1"/>
        <c:majorTickMark val="out"/>
        <c:minorTickMark val="none"/>
        <c:tickLblPos val="nextTo"/>
        <c:crossAx val="52114944"/>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solidFill>
                  <a:srgbClr val="C00000"/>
                </a:solidFill>
              </a:rPr>
              <a:t>Статьи </a:t>
            </a:r>
          </a:p>
        </c:rich>
      </c:tx>
      <c:overlay val="0"/>
      <c:spPr>
        <a:noFill/>
        <a:ln>
          <a:noFill/>
        </a:ln>
        <a:effectLst/>
      </c:spPr>
    </c:title>
    <c:autoTitleDeleted val="0"/>
    <c:plotArea>
      <c:layout/>
      <c:pieChart>
        <c:varyColors val="1"/>
        <c:ser>
          <c:idx val="0"/>
          <c:order val="0"/>
          <c:tx>
            <c:strRef>
              <c:f>Лист1!$B$1</c:f>
              <c:strCache>
                <c:ptCount val="1"/>
                <c:pt idx="0">
                  <c:v>Статьи </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f>Лист1!$A$2:$A$4</c:f>
              <c:strCache>
                <c:ptCount val="3"/>
                <c:pt idx="0">
                  <c:v>2017- 245</c:v>
                </c:pt>
                <c:pt idx="1">
                  <c:v>2016 - 236</c:v>
                </c:pt>
                <c:pt idx="2">
                  <c:v>2015 - 329</c:v>
                </c:pt>
              </c:strCache>
            </c:strRef>
          </c:cat>
          <c:val>
            <c:numRef>
              <c:f>Лист1!$B$2:$B$4</c:f>
              <c:numCache>
                <c:formatCode>General</c:formatCode>
                <c:ptCount val="3"/>
                <c:pt idx="0">
                  <c:v>245</c:v>
                </c:pt>
                <c:pt idx="1">
                  <c:v>236</c:v>
                </c:pt>
                <c:pt idx="2">
                  <c:v>329</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3138E4C-DCB1-4D01-A9A3-A08245427A20}" type="datetimeFigureOut">
              <a:rPr lang="ru-RU"/>
              <a:pPr>
                <a:defRPr/>
              </a:pPr>
              <a:t>23.11.2018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4DB3632-75E6-49A2-B78C-72F4F18B7429}" type="slidenum">
              <a:rPr lang="ru-RU"/>
              <a:pPr>
                <a:defRPr/>
              </a:pPr>
              <a:t>‹#›</a:t>
            </a:fld>
            <a:endParaRPr lang="ru-RU"/>
          </a:p>
        </p:txBody>
      </p:sp>
    </p:spTree>
    <p:extLst>
      <p:ext uri="{BB962C8B-B14F-4D97-AF65-F5344CB8AC3E}">
        <p14:creationId xmlns:p14="http://schemas.microsoft.com/office/powerpoint/2010/main" val="20005273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Образ слайда 1"/>
          <p:cNvSpPr>
            <a:spLocks noGrp="1" noRot="1" noChangeAspect="1"/>
          </p:cNvSpPr>
          <p:nvPr>
            <p:ph type="sldImg"/>
          </p:nvPr>
        </p:nvSpPr>
        <p:spPr bwMode="auto">
          <a:noFill/>
          <a:ln>
            <a:solidFill>
              <a:srgbClr val="000000"/>
            </a:solidFill>
            <a:miter lim="800000"/>
            <a:headEnd/>
            <a:tailEnd/>
          </a:ln>
        </p:spPr>
      </p:sp>
      <p:sp>
        <p:nvSpPr>
          <p:cNvPr id="5632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632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F2E3B1-909B-4F66-81E0-799C2FBB5BAF}" type="slidenum">
              <a:rPr lang="ru-RU">
                <a:cs typeface="Arial" charset="0"/>
              </a:rPr>
              <a:pPr fontAlgn="base">
                <a:spcBef>
                  <a:spcPct val="0"/>
                </a:spcBef>
                <a:spcAft>
                  <a:spcPct val="0"/>
                </a:spcAft>
              </a:pPr>
              <a:t>55</a:t>
            </a:fld>
            <a:endParaRPr lang="ru-RU">
              <a:cs typeface="Arial" charset="0"/>
            </a:endParaRPr>
          </a:p>
        </p:txBody>
      </p:sp>
    </p:spTree>
    <p:extLst>
      <p:ext uri="{BB962C8B-B14F-4D97-AF65-F5344CB8AC3E}">
        <p14:creationId xmlns:p14="http://schemas.microsoft.com/office/powerpoint/2010/main" val="82921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BD9351D6-5A3A-42C6-AF3B-6BA027C471DF}" type="datetimeFigureOut">
              <a:rPr lang="ru-RU"/>
              <a:pPr>
                <a:defRPr/>
              </a:pPr>
              <a:t>23.11.2018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592C449-2612-49A0-9773-1145E27FA17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2C1B3BF-03A8-462E-B08C-BD3AAF4B2D9E}" type="datetimeFigureOut">
              <a:rPr lang="ru-RU"/>
              <a:pPr>
                <a:defRPr/>
              </a:pPr>
              <a:t>23.11.2018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4A90743-106A-447F-A440-A007981E0973}"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82570E8-1834-44B8-91F8-F29D9B48CCCA}" type="datetimeFigureOut">
              <a:rPr lang="ru-RU"/>
              <a:pPr>
                <a:defRPr/>
              </a:pPr>
              <a:t>23.11.2018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EFD406F-A82E-40F6-8952-05434D659EDD}"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7776A36-B47B-4846-A4A5-BF9401D10BF0}" type="datetimeFigureOut">
              <a:rPr lang="ru-RU"/>
              <a:pPr>
                <a:defRPr/>
              </a:pPr>
              <a:t>23.11.2018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4A379A4-8F46-4043-B329-F206BE34D30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784B65A-72F4-4602-8ACD-4311AF5055F8}" type="datetimeFigureOut">
              <a:rPr lang="ru-RU"/>
              <a:pPr>
                <a:defRPr/>
              </a:pPr>
              <a:t>23.11.2018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2B55702-2CE9-4122-BE8C-C022C27C2D90}"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607C15D-2573-4FCA-AD89-185074A46754}" type="datetimeFigureOut">
              <a:rPr lang="ru-RU"/>
              <a:pPr>
                <a:defRPr/>
              </a:pPr>
              <a:t>23.11.2018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73E71EF-1FF8-43C2-92AD-866B23CE2D7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40E781D-471C-48E3-BA8B-22671DF6142D}" type="datetimeFigureOut">
              <a:rPr lang="ru-RU"/>
              <a:pPr>
                <a:defRPr/>
              </a:pPr>
              <a:t>23.11.2018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E960274-3CB3-41F8-8F81-AA499C6C000B}"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A36F12F-021D-4326-8802-070E813FDE1E}" type="datetimeFigureOut">
              <a:rPr lang="ru-RU"/>
              <a:pPr>
                <a:defRPr/>
              </a:pPr>
              <a:t>23.11.2018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72B91DE6-B0A8-40A6-9CD7-38882EAC3A0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46CD945-DCBB-4B19-8849-77BC304E184E}" type="datetimeFigureOut">
              <a:rPr lang="ru-RU"/>
              <a:pPr>
                <a:defRPr/>
              </a:pPr>
              <a:t>23.11.2018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4170608-36C6-4069-A6B5-01A3F1150FE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4989DB8-9F0C-4153-BE41-93E8889822C2}" type="datetimeFigureOut">
              <a:rPr lang="ru-RU"/>
              <a:pPr>
                <a:defRPr/>
              </a:pPr>
              <a:t>23.11.2018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2738D1C-7BC3-4A10-9293-4FE3225F429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1CE3C6F-435C-4360-B047-FAABDEEAF93B}" type="datetimeFigureOut">
              <a:rPr lang="ru-RU"/>
              <a:pPr>
                <a:defRPr/>
              </a:pPr>
              <a:t>23.11.2018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D2F72B5-C575-4DFC-9A90-31D86F6F0B6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C82CDCC-6135-4422-ABE4-836F727C792F}" type="datetimeFigureOut">
              <a:rPr lang="ru-RU"/>
              <a:pPr>
                <a:defRPr/>
              </a:pPr>
              <a:t>23.11.2018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5002A06-48EA-4A4E-B0CE-D70D024551A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nelza.ne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vk.com/law_ssc" TargetMode="External"/><Relationship Id="rId2" Type="http://schemas.openxmlformats.org/officeDocument/2006/relationships/hyperlink" Target="https://vk.com/yurvkurse" TargetMode="External"/><Relationship Id="rId1" Type="http://schemas.openxmlformats.org/officeDocument/2006/relationships/slideLayout" Target="../slideLayouts/slideLayout2.xml"/><Relationship Id="rId6" Type="http://schemas.openxmlformats.org/officeDocument/2006/relationships/hyperlink" Target="https://vk.com/club94412258" TargetMode="External"/><Relationship Id="rId5" Type="http://schemas.openxmlformats.org/officeDocument/2006/relationships/hyperlink" Target="http://www.law.vsu.ru/" TargetMode="External"/><Relationship Id="rId4" Type="http://schemas.openxmlformats.org/officeDocument/2006/relationships/hyperlink" Target="https://vk.com/lec_vsu" TargetMode="Externa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C:\Users\LShoynzhurov\Desktop\412.bmp"/>
          <p:cNvPicPr>
            <a:picLocks noChangeAspect="1" noChangeArrowheads="1"/>
          </p:cNvPicPr>
          <p:nvPr/>
        </p:nvPicPr>
        <p:blipFill>
          <a:blip r:embed="rId2"/>
          <a:srcRect/>
          <a:stretch>
            <a:fillRect/>
          </a:stretch>
        </p:blipFill>
        <p:spPr bwMode="auto">
          <a:xfrm>
            <a:off x="-17463" y="38100"/>
            <a:ext cx="9161463" cy="1701800"/>
          </a:xfrm>
          <a:prstGeom prst="rect">
            <a:avLst/>
          </a:prstGeom>
          <a:noFill/>
          <a:ln w="9525">
            <a:noFill/>
            <a:miter lim="800000"/>
            <a:headEnd/>
            <a:tailEnd/>
          </a:ln>
        </p:spPr>
      </p:pic>
      <p:sp>
        <p:nvSpPr>
          <p:cNvPr id="14338" name="TextBox 4"/>
          <p:cNvSpPr txBox="1">
            <a:spLocks noChangeArrowheads="1"/>
          </p:cNvSpPr>
          <p:nvPr/>
        </p:nvSpPr>
        <p:spPr bwMode="auto">
          <a:xfrm>
            <a:off x="1943100" y="765175"/>
            <a:ext cx="6697663" cy="368300"/>
          </a:xfrm>
          <a:prstGeom prst="rect">
            <a:avLst/>
          </a:prstGeom>
          <a:noFill/>
          <a:ln w="9525">
            <a:noFill/>
            <a:miter lim="800000"/>
            <a:headEnd/>
            <a:tailEnd/>
          </a:ln>
        </p:spPr>
        <p:txBody>
          <a:bodyPr>
            <a:spAutoFit/>
          </a:bodyPr>
          <a:lstStyle/>
          <a:p>
            <a:r>
              <a:rPr lang="ru-RU" b="1">
                <a:solidFill>
                  <a:schemeClr val="bg1"/>
                </a:solidFill>
                <a:latin typeface="Book Antiqua" pitchFamily="18" charset="0"/>
                <a:cs typeface="Times New Roman" pitchFamily="18" charset="0"/>
              </a:rPr>
              <a:t>ВОРОНЕЖСКИЙ ГОСУДАРСТВЕННЫЙ УНИВЕРСИТЕТ</a:t>
            </a:r>
          </a:p>
        </p:txBody>
      </p:sp>
      <p:sp>
        <p:nvSpPr>
          <p:cNvPr id="14339" name="TextBox 5"/>
          <p:cNvSpPr txBox="1">
            <a:spLocks noChangeArrowheads="1"/>
          </p:cNvSpPr>
          <p:nvPr/>
        </p:nvSpPr>
        <p:spPr bwMode="auto">
          <a:xfrm>
            <a:off x="2322513" y="1196975"/>
            <a:ext cx="5940425" cy="523875"/>
          </a:xfrm>
          <a:prstGeom prst="rect">
            <a:avLst/>
          </a:prstGeom>
          <a:noFill/>
          <a:ln w="9525">
            <a:noFill/>
            <a:miter lim="800000"/>
            <a:headEnd/>
            <a:tailEnd/>
          </a:ln>
        </p:spPr>
        <p:txBody>
          <a:bodyPr>
            <a:spAutoFit/>
          </a:bodyPr>
          <a:lstStyle/>
          <a:p>
            <a:pPr algn="ctr"/>
            <a:r>
              <a:rPr lang="ru-RU" sz="2800" b="1">
                <a:solidFill>
                  <a:schemeClr val="bg1"/>
                </a:solidFill>
                <a:latin typeface="Book Antiqua" pitchFamily="18" charset="0"/>
              </a:rPr>
              <a:t>ЮРИДИЧЕСКИЙ ФАКУЛЬТЕТ</a:t>
            </a:r>
          </a:p>
        </p:txBody>
      </p:sp>
      <p:sp>
        <p:nvSpPr>
          <p:cNvPr id="7" name="Прямоугольник 6"/>
          <p:cNvSpPr/>
          <p:nvPr/>
        </p:nvSpPr>
        <p:spPr>
          <a:xfrm>
            <a:off x="11113" y="5354638"/>
            <a:ext cx="9144000" cy="708025"/>
          </a:xfrm>
          <a:prstGeom prst="rect">
            <a:avLst/>
          </a:prstGeom>
          <a:solidFill>
            <a:srgbClr val="9A0000"/>
          </a:solid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 name="TextBox 8"/>
          <p:cNvSpPr txBox="1"/>
          <p:nvPr/>
        </p:nvSpPr>
        <p:spPr>
          <a:xfrm>
            <a:off x="188322" y="5354977"/>
            <a:ext cx="8784497" cy="707886"/>
          </a:xfrm>
          <a:prstGeom prst="rect">
            <a:avLst/>
          </a:prstGeom>
          <a:noFill/>
        </p:spPr>
        <p:txBody>
          <a:bodyPr>
            <a:spAutoFit/>
          </a:bodyPr>
          <a:lstStyle/>
          <a:p>
            <a:pPr fontAlgn="auto">
              <a:spcBef>
                <a:spcPts val="0"/>
              </a:spcBef>
              <a:spcAft>
                <a:spcPts val="0"/>
              </a:spcAft>
              <a:defRPr/>
            </a:pPr>
            <a:r>
              <a:rPr lang="ru-RU" sz="2000" b="1" dirty="0">
                <a:ln>
                  <a:solidFill>
                    <a:schemeClr val="bg1"/>
                  </a:solidFill>
                </a:ln>
                <a:solidFill>
                  <a:schemeClr val="bg1"/>
                </a:solidFill>
                <a:latin typeface="Calibri" panose="020F0502020204030204" pitchFamily="34" charset="0"/>
                <a:cs typeface="+mn-cs"/>
              </a:rPr>
              <a:t>Рогачева О.С.</a:t>
            </a:r>
          </a:p>
          <a:p>
            <a:pPr fontAlgn="auto">
              <a:spcBef>
                <a:spcPts val="0"/>
              </a:spcBef>
              <a:spcAft>
                <a:spcPts val="0"/>
              </a:spcAft>
              <a:defRPr/>
            </a:pPr>
            <a:r>
              <a:rPr lang="ru-RU" sz="2000" b="1" dirty="0" err="1">
                <a:ln>
                  <a:solidFill>
                    <a:schemeClr val="bg1"/>
                  </a:solidFill>
                </a:ln>
                <a:solidFill>
                  <a:schemeClr val="bg1"/>
                </a:solidFill>
                <a:latin typeface="Calibri" panose="020F0502020204030204" pitchFamily="34" charset="0"/>
                <a:cs typeface="+mn-cs"/>
              </a:rPr>
              <a:t>д.ю.н</a:t>
            </a:r>
            <a:r>
              <a:rPr lang="ru-RU" sz="2000" b="1" dirty="0">
                <a:ln>
                  <a:solidFill>
                    <a:schemeClr val="bg1"/>
                  </a:solidFill>
                </a:ln>
                <a:solidFill>
                  <a:schemeClr val="bg1"/>
                </a:solidFill>
                <a:latin typeface="Calibri" panose="020F0502020204030204" pitchFamily="34" charset="0"/>
                <a:cs typeface="+mn-cs"/>
              </a:rPr>
              <a:t>,  заместитель декана по научной работе и аспирантуре </a:t>
            </a:r>
          </a:p>
        </p:txBody>
      </p:sp>
      <p:sp>
        <p:nvSpPr>
          <p:cNvPr id="4" name="Прямоугольник 3"/>
          <p:cNvSpPr/>
          <p:nvPr/>
        </p:nvSpPr>
        <p:spPr>
          <a:xfrm>
            <a:off x="989298" y="2379279"/>
            <a:ext cx="7182544" cy="2308324"/>
          </a:xfrm>
          <a:prstGeom prst="rect">
            <a:avLst/>
          </a:prstGeom>
        </p:spPr>
        <p:txBody>
          <a:bodyPr>
            <a:spAutoFit/>
          </a:bodyPr>
          <a:lstStyle/>
          <a:p>
            <a:pPr algn="ctr" fontAlgn="auto">
              <a:spcBef>
                <a:spcPts val="0"/>
              </a:spcBef>
              <a:spcAft>
                <a:spcPts val="0"/>
              </a:spcAft>
              <a:defRPr/>
            </a:pPr>
            <a:r>
              <a:rPr lang="ru-RU" sz="3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alibri" panose="020F0502020204030204" pitchFamily="34" charset="0"/>
                <a:cs typeface="Times New Roman" pitchFamily="18" charset="0"/>
              </a:rPr>
              <a:t>ОТЧЕТ О НАУЧНО-ИССЛЕДОВАТЕЛЬСКОЙ И УЧЕБНО-МЕТОДИЧЕСКОЙ РАБОТЕ </a:t>
            </a:r>
          </a:p>
          <a:p>
            <a:pPr algn="ctr" fontAlgn="auto">
              <a:spcBef>
                <a:spcPts val="0"/>
              </a:spcBef>
              <a:spcAft>
                <a:spcPts val="0"/>
              </a:spcAft>
              <a:defRPr/>
            </a:pPr>
            <a:r>
              <a:rPr lang="ru-RU" sz="3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alibri" panose="020F0502020204030204" pitchFamily="34" charset="0"/>
                <a:cs typeface="Times New Roman" pitchFamily="18" charset="0"/>
              </a:rPr>
              <a:t>за 201</a:t>
            </a:r>
            <a:r>
              <a:rPr lang="en-US" sz="3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alibri" panose="020F0502020204030204" pitchFamily="34" charset="0"/>
                <a:cs typeface="Times New Roman" pitchFamily="18" charset="0"/>
              </a:rPr>
              <a:t>7</a:t>
            </a:r>
            <a:r>
              <a:rPr lang="ru-RU" sz="3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alibri" panose="020F0502020204030204" pitchFamily="34" charset="0"/>
                <a:cs typeface="Times New Roman" pitchFamily="18" charset="0"/>
              </a:rPr>
              <a:t> год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p:txBody>
          <a:bodyPr/>
          <a:lstStyle/>
          <a:p>
            <a:r>
              <a:rPr lang="ru-RU" sz="3000" b="1" dirty="0" smtClean="0">
                <a:solidFill>
                  <a:srgbClr val="FF0000"/>
                </a:solidFill>
                <a:latin typeface="Book Antiqua" pitchFamily="18" charset="0"/>
              </a:rPr>
              <a:t>Публикации в зарубежных изданиях - </a:t>
            </a:r>
            <a:r>
              <a:rPr lang="en-US" sz="3000" b="1" dirty="0" smtClean="0">
                <a:solidFill>
                  <a:srgbClr val="FF0000"/>
                </a:solidFill>
                <a:latin typeface="Book Antiqua" pitchFamily="18" charset="0"/>
              </a:rPr>
              <a:t>1</a:t>
            </a:r>
            <a:r>
              <a:rPr lang="ru-RU" sz="3000" b="1" dirty="0" smtClean="0">
                <a:solidFill>
                  <a:srgbClr val="FF0000"/>
                </a:solidFill>
                <a:latin typeface="Book Antiqua" pitchFamily="18" charset="0"/>
              </a:rPr>
              <a:t>4</a:t>
            </a:r>
          </a:p>
        </p:txBody>
      </p:sp>
      <p:sp>
        <p:nvSpPr>
          <p:cNvPr id="3" name="Объект 2"/>
          <p:cNvSpPr>
            <a:spLocks noGrp="1"/>
          </p:cNvSpPr>
          <p:nvPr>
            <p:ph idx="1"/>
          </p:nvPr>
        </p:nvSpPr>
        <p:spPr>
          <a:xfrm>
            <a:off x="457200" y="1268413"/>
            <a:ext cx="8229600" cy="4857750"/>
          </a:xfrm>
        </p:spPr>
        <p:txBody>
          <a:bodyPr rtlCol="0">
            <a:normAutofit fontScale="85000" lnSpcReduction="20000"/>
          </a:bodyPr>
          <a:lstStyle/>
          <a:p>
            <a:pPr algn="just" fontAlgn="auto">
              <a:spcAft>
                <a:spcPts val="0"/>
              </a:spcAft>
              <a:buFont typeface="Arial" pitchFamily="34" charset="0"/>
              <a:buChar char="•"/>
              <a:defRPr/>
            </a:pPr>
            <a:r>
              <a:rPr lang="ru-RU" sz="1900" b="1" dirty="0" err="1">
                <a:solidFill>
                  <a:srgbClr val="C00000"/>
                </a:solidFill>
                <a:latin typeface="Book Antiqua" panose="02040602050305030304" pitchFamily="18" charset="0"/>
              </a:rPr>
              <a:t>Biriukov</a:t>
            </a:r>
            <a:r>
              <a:rPr lang="ru-RU" sz="1900" b="1" dirty="0">
                <a:solidFill>
                  <a:srgbClr val="C00000"/>
                </a:solidFill>
                <a:latin typeface="Book Antiqua" panose="02040602050305030304" pitchFamily="18" charset="0"/>
              </a:rPr>
              <a:t> P. </a:t>
            </a:r>
            <a:r>
              <a:rPr lang="ru-RU" sz="1900" dirty="0" err="1">
                <a:solidFill>
                  <a:srgbClr val="C00000"/>
                </a:solidFill>
                <a:latin typeface="Book Antiqua" panose="02040602050305030304" pitchFamily="18" charset="0"/>
              </a:rPr>
              <a:t>The</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Relationship</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between</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International</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European</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and</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National</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Law</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in</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Spain</a:t>
            </a:r>
            <a:r>
              <a:rPr lang="ru-RU" sz="1900" dirty="0">
                <a:solidFill>
                  <a:srgbClr val="C00000"/>
                </a:solidFill>
                <a:latin typeface="Book Antiqua" panose="02040602050305030304" pitchFamily="18" charset="0"/>
              </a:rPr>
              <a:t> // </a:t>
            </a:r>
            <a:r>
              <a:rPr lang="ru-RU" sz="1900" dirty="0" err="1">
                <a:solidFill>
                  <a:srgbClr val="C00000"/>
                </a:solidFill>
                <a:latin typeface="Book Antiqua" panose="02040602050305030304" pitchFamily="18" charset="0"/>
              </a:rPr>
              <a:t>Russian</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Journal</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of</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Comparative</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Law</a:t>
            </a:r>
            <a:r>
              <a:rPr lang="ru-RU" sz="1900" dirty="0">
                <a:solidFill>
                  <a:srgbClr val="C00000"/>
                </a:solidFill>
                <a:latin typeface="Book Antiqua" panose="02040602050305030304" pitchFamily="18" charset="0"/>
              </a:rPr>
              <a:t>. 2017. 4(1): 14-25. (0,7 </a:t>
            </a:r>
            <a:r>
              <a:rPr lang="ru-RU" sz="1900" dirty="0" err="1">
                <a:solidFill>
                  <a:srgbClr val="C00000"/>
                </a:solidFill>
                <a:latin typeface="Book Antiqua" panose="02040602050305030304" pitchFamily="18" charset="0"/>
              </a:rPr>
              <a:t>п.л</a:t>
            </a:r>
            <a:r>
              <a:rPr lang="ru-RU" sz="1900" dirty="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900" b="1" dirty="0" smtClean="0">
                <a:solidFill>
                  <a:srgbClr val="C00000"/>
                </a:solidFill>
                <a:latin typeface="Book Antiqua" panose="02040602050305030304" pitchFamily="18" charset="0"/>
              </a:rPr>
              <a:t>Бирюков </a:t>
            </a:r>
            <a:r>
              <a:rPr lang="ru-RU" sz="1900" b="1" dirty="0">
                <a:solidFill>
                  <a:srgbClr val="C00000"/>
                </a:solidFill>
                <a:latin typeface="Book Antiqua" panose="02040602050305030304" pitchFamily="18" charset="0"/>
              </a:rPr>
              <a:t>П. Н. </a:t>
            </a:r>
            <a:r>
              <a:rPr lang="ru-RU" sz="1900" dirty="0">
                <a:solidFill>
                  <a:srgbClr val="C00000"/>
                </a:solidFill>
                <a:latin typeface="Book Antiqua" panose="02040602050305030304" pitchFamily="18" charset="0"/>
              </a:rPr>
              <a:t>Европейский суд по правам человека и Конституционный Суд РФ: пределы взаимодействия // Международной научно-практической конференции «Устойчивость и прогрессивное развитие правовых систем в контексте интеграционных процессов». Сб. науч. статей в 2 ч. Ч. 2. / </a:t>
            </a:r>
            <a:r>
              <a:rPr lang="ru-RU" sz="1900" dirty="0" err="1">
                <a:solidFill>
                  <a:srgbClr val="C00000"/>
                </a:solidFill>
                <a:latin typeface="Book Antiqua" panose="02040602050305030304" pitchFamily="18" charset="0"/>
              </a:rPr>
              <a:t>ГрГУ</a:t>
            </a:r>
            <a:r>
              <a:rPr lang="ru-RU" sz="1900" dirty="0">
                <a:solidFill>
                  <a:srgbClr val="C00000"/>
                </a:solidFill>
                <a:latin typeface="Book Antiqua" panose="02040602050305030304" pitchFamily="18" charset="0"/>
              </a:rPr>
              <a:t> им. Я. Купалы; ред. кол.: С.Е. </a:t>
            </a:r>
            <a:r>
              <a:rPr lang="ru-RU" sz="1900" dirty="0" err="1">
                <a:solidFill>
                  <a:srgbClr val="C00000"/>
                </a:solidFill>
                <a:latin typeface="Book Antiqua" panose="02040602050305030304" pitchFamily="18" charset="0"/>
              </a:rPr>
              <a:t>Чебуранова</a:t>
            </a:r>
            <a:r>
              <a:rPr lang="ru-RU" sz="1900" dirty="0">
                <a:solidFill>
                  <a:srgbClr val="C00000"/>
                </a:solidFill>
                <a:latin typeface="Book Antiqua" panose="02040602050305030304" pitchFamily="18" charset="0"/>
              </a:rPr>
              <a:t> [и др.] Гродно: </a:t>
            </a:r>
            <a:r>
              <a:rPr lang="ru-RU" sz="1900" dirty="0" err="1">
                <a:solidFill>
                  <a:srgbClr val="C00000"/>
                </a:solidFill>
                <a:latin typeface="Book Antiqua" panose="02040602050305030304" pitchFamily="18" charset="0"/>
              </a:rPr>
              <a:t>ГрГУ</a:t>
            </a:r>
            <a:r>
              <a:rPr lang="ru-RU" sz="1900" dirty="0">
                <a:solidFill>
                  <a:srgbClr val="C00000"/>
                </a:solidFill>
                <a:latin typeface="Book Antiqua" panose="02040602050305030304" pitchFamily="18" charset="0"/>
              </a:rPr>
              <a:t> им. Я. Купалы, 2017. С. 191-195. (0,25 </a:t>
            </a:r>
            <a:r>
              <a:rPr lang="ru-RU" sz="1900" dirty="0" err="1">
                <a:solidFill>
                  <a:srgbClr val="C00000"/>
                </a:solidFill>
                <a:latin typeface="Book Antiqua" panose="02040602050305030304" pitchFamily="18" charset="0"/>
              </a:rPr>
              <a:t>п.л</a:t>
            </a:r>
            <a:r>
              <a:rPr lang="ru-RU" sz="1900" dirty="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900" b="1" dirty="0" smtClean="0">
                <a:solidFill>
                  <a:srgbClr val="C00000"/>
                </a:solidFill>
                <a:latin typeface="Book Antiqua" panose="02040602050305030304" pitchFamily="18" charset="0"/>
              </a:rPr>
              <a:t>Бирюков </a:t>
            </a:r>
            <a:r>
              <a:rPr lang="ru-RU" sz="1900" b="1" dirty="0">
                <a:solidFill>
                  <a:srgbClr val="C00000"/>
                </a:solidFill>
                <a:latin typeface="Book Antiqua" panose="02040602050305030304" pitchFamily="18" charset="0"/>
              </a:rPr>
              <a:t>П.Н. </a:t>
            </a:r>
            <a:r>
              <a:rPr lang="ru-RU" sz="1900" dirty="0">
                <a:solidFill>
                  <a:srgbClr val="C00000"/>
                </a:solidFill>
                <a:latin typeface="Book Antiqua" panose="02040602050305030304" pitchFamily="18" charset="0"/>
              </a:rPr>
              <a:t>Реформа УК Испании в свете имплементации международных обязательств государства // </a:t>
            </a:r>
            <a:r>
              <a:rPr lang="ru-RU" sz="1900" dirty="0" err="1">
                <a:solidFill>
                  <a:srgbClr val="C00000"/>
                </a:solidFill>
                <a:latin typeface="Book Antiqua" panose="02040602050305030304" pitchFamily="18" charset="0"/>
              </a:rPr>
              <a:t>Проблеми</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кримінальної</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відповідальності</a:t>
            </a:r>
            <a:r>
              <a:rPr lang="ru-RU" sz="1900" dirty="0">
                <a:solidFill>
                  <a:srgbClr val="C00000"/>
                </a:solidFill>
                <a:latin typeface="Book Antiqua" panose="02040602050305030304" pitchFamily="18" charset="0"/>
              </a:rPr>
              <a:t> та </a:t>
            </a:r>
            <a:r>
              <a:rPr lang="ru-RU" sz="1900" dirty="0" err="1">
                <a:solidFill>
                  <a:srgbClr val="C00000"/>
                </a:solidFill>
                <a:latin typeface="Book Antiqua" panose="02040602050305030304" pitchFamily="18" charset="0"/>
              </a:rPr>
              <a:t>покарання</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Національный</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університет</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Одеська</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юридична</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академія</a:t>
            </a:r>
            <a:r>
              <a:rPr lang="ru-RU" sz="1900" dirty="0">
                <a:solidFill>
                  <a:srgbClr val="C00000"/>
                </a:solidFill>
                <a:latin typeface="Book Antiqua" panose="02040602050305030304" pitchFamily="18" charset="0"/>
              </a:rPr>
              <a:t>». Одеса, 2017</a:t>
            </a:r>
            <a:r>
              <a:rPr lang="ru-RU" sz="1900" dirty="0" smtClean="0">
                <a:solidFill>
                  <a:srgbClr val="C00000"/>
                </a:solidFill>
                <a:latin typeface="Book Antiqua" panose="02040602050305030304" pitchFamily="18" charset="0"/>
              </a:rPr>
              <a:t>.</a:t>
            </a:r>
            <a:endParaRPr lang="en-US" sz="1900" dirty="0" smtClean="0">
              <a:solidFill>
                <a:srgbClr val="C00000"/>
              </a:solidFill>
              <a:latin typeface="Book Antiqua" panose="02040602050305030304" pitchFamily="18" charset="0"/>
            </a:endParaRPr>
          </a:p>
          <a:p>
            <a:pPr algn="just" fontAlgn="auto">
              <a:spcAft>
                <a:spcPts val="0"/>
              </a:spcAft>
              <a:buFont typeface="Arial" pitchFamily="34" charset="0"/>
              <a:buChar char="•"/>
              <a:defRPr/>
            </a:pPr>
            <a:r>
              <a:rPr lang="en-US" sz="1900" b="1" dirty="0" err="1" smtClean="0">
                <a:solidFill>
                  <a:srgbClr val="C00000"/>
                </a:solidFill>
                <a:latin typeface="Book Antiqua" panose="02040602050305030304" pitchFamily="18" charset="0"/>
              </a:rPr>
              <a:t>Butusova</a:t>
            </a:r>
            <a:r>
              <a:rPr lang="en-US" sz="1900" b="1" dirty="0" smtClean="0">
                <a:solidFill>
                  <a:srgbClr val="C00000"/>
                </a:solidFill>
                <a:latin typeface="Book Antiqua" panose="02040602050305030304" pitchFamily="18" charset="0"/>
              </a:rPr>
              <a:t> Natalia </a:t>
            </a:r>
            <a:r>
              <a:rPr lang="en-US" sz="1900" dirty="0" smtClean="0">
                <a:solidFill>
                  <a:srgbClr val="C00000"/>
                </a:solidFill>
                <a:latin typeface="Book Antiqua" panose="02040602050305030304" pitchFamily="18" charset="0"/>
              </a:rPr>
              <a:t>Constitutional </a:t>
            </a:r>
            <a:r>
              <a:rPr lang="en-US" sz="1900" dirty="0">
                <a:solidFill>
                  <a:srgbClr val="C00000"/>
                </a:solidFill>
                <a:latin typeface="Book Antiqua" panose="02040602050305030304" pitchFamily="18" charset="0"/>
              </a:rPr>
              <a:t>regulation and practical implementation of public control in       Russia// LEGAL, SOCIAL AND POLITICAL CONTROL IN NATIONAL, INTARNATIONAL AND EU LAW: Collection of papers from the International </a:t>
            </a:r>
            <a:r>
              <a:rPr lang="en-US" sz="1900" dirty="0" err="1">
                <a:solidFill>
                  <a:srgbClr val="C00000"/>
                </a:solidFill>
                <a:latin typeface="Book Antiqua" panose="02040602050305030304" pitchFamily="18" charset="0"/>
              </a:rPr>
              <a:t>Scien-tific</a:t>
            </a:r>
            <a:r>
              <a:rPr lang="en-US" sz="1900" dirty="0">
                <a:solidFill>
                  <a:srgbClr val="C00000"/>
                </a:solidFill>
                <a:latin typeface="Book Antiqua" panose="02040602050305030304" pitchFamily="18" charset="0"/>
              </a:rPr>
              <a:t> Conference. 2016, Nis, Serbia, </a:t>
            </a:r>
            <a:r>
              <a:rPr lang="ru-RU" sz="1900" dirty="0">
                <a:solidFill>
                  <a:srgbClr val="C00000"/>
                </a:solidFill>
                <a:latin typeface="Book Antiqua" panose="02040602050305030304" pitchFamily="18" charset="0"/>
              </a:rPr>
              <a:t>декабрь, -, стр. 3-20 (1,3 </a:t>
            </a:r>
            <a:r>
              <a:rPr lang="ru-RU" sz="1900" dirty="0" err="1">
                <a:solidFill>
                  <a:srgbClr val="C00000"/>
                </a:solidFill>
                <a:latin typeface="Book Antiqua" panose="02040602050305030304" pitchFamily="18" charset="0"/>
              </a:rPr>
              <a:t>п.л</a:t>
            </a:r>
            <a:r>
              <a:rPr lang="ru-RU" sz="1900" dirty="0">
                <a:solidFill>
                  <a:srgbClr val="C00000"/>
                </a:solidFill>
                <a:latin typeface="Book Antiqua" panose="02040602050305030304" pitchFamily="18" charset="0"/>
              </a:rPr>
              <a:t>.) (англ. яз.)</a:t>
            </a:r>
          </a:p>
          <a:p>
            <a:pPr algn="just" fontAlgn="auto">
              <a:spcAft>
                <a:spcPts val="0"/>
              </a:spcAft>
              <a:buFont typeface="Arial" pitchFamily="34" charset="0"/>
              <a:buChar char="•"/>
              <a:defRPr/>
            </a:pPr>
            <a:r>
              <a:rPr lang="ru-RU" sz="1900" b="1" dirty="0">
                <a:solidFill>
                  <a:srgbClr val="C00000"/>
                </a:solidFill>
                <a:latin typeface="Book Antiqua" panose="02040602050305030304" pitchFamily="18" charset="0"/>
              </a:rPr>
              <a:t>Бутусова Н.В.  </a:t>
            </a:r>
            <a:r>
              <a:rPr lang="ru-RU" sz="1900" dirty="0">
                <a:solidFill>
                  <a:srgbClr val="C00000"/>
                </a:solidFill>
                <a:latin typeface="Book Antiqua" panose="02040602050305030304" pitchFamily="18" charset="0"/>
              </a:rPr>
              <a:t>Конструктивное политическое участие граждан как гарантия их конституционных прав// </a:t>
            </a:r>
            <a:r>
              <a:rPr lang="ru-RU" sz="1900" dirty="0" err="1">
                <a:solidFill>
                  <a:srgbClr val="C00000"/>
                </a:solidFill>
                <a:latin typeface="Book Antiqua" panose="02040602050305030304" pitchFamily="18" charset="0"/>
              </a:rPr>
              <a:t>Општествените</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промени</a:t>
            </a:r>
            <a:r>
              <a:rPr lang="ru-RU" sz="1900" dirty="0">
                <a:solidFill>
                  <a:srgbClr val="C00000"/>
                </a:solidFill>
                <a:latin typeface="Book Antiqua" panose="02040602050305030304" pitchFamily="18" charset="0"/>
              </a:rPr>
              <a:t> во </a:t>
            </a:r>
            <a:r>
              <a:rPr lang="ru-RU" sz="1900" dirty="0" err="1">
                <a:solidFill>
                  <a:srgbClr val="C00000"/>
                </a:solidFill>
                <a:latin typeface="Book Antiqua" panose="02040602050305030304" pitchFamily="18" charset="0"/>
              </a:rPr>
              <a:t>глобалниот</a:t>
            </a:r>
            <a:r>
              <a:rPr lang="ru-RU" sz="1900" dirty="0">
                <a:solidFill>
                  <a:srgbClr val="C00000"/>
                </a:solidFill>
                <a:latin typeface="Book Antiqua" panose="02040602050305030304" pitchFamily="18" charset="0"/>
              </a:rPr>
              <a:t> свет: книга на </a:t>
            </a:r>
            <a:r>
              <a:rPr lang="ru-RU" sz="1900" dirty="0" err="1">
                <a:solidFill>
                  <a:srgbClr val="C00000"/>
                </a:solidFill>
                <a:latin typeface="Book Antiqua" panose="02040602050305030304" pitchFamily="18" charset="0"/>
              </a:rPr>
              <a:t>апстракти</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Четврта</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мегународна</a:t>
            </a:r>
            <a:r>
              <a:rPr lang="ru-RU" sz="1900" dirty="0">
                <a:solidFill>
                  <a:srgbClr val="C00000"/>
                </a:solidFill>
                <a:latin typeface="Book Antiqua" panose="02040602050305030304" pitchFamily="18" charset="0"/>
              </a:rPr>
              <a:t> научна </a:t>
            </a:r>
            <a:r>
              <a:rPr lang="ru-RU" sz="1900" dirty="0" err="1">
                <a:solidFill>
                  <a:srgbClr val="C00000"/>
                </a:solidFill>
                <a:latin typeface="Book Antiqua" panose="02040602050305030304" pitchFamily="18" charset="0"/>
              </a:rPr>
              <a:t>конференци</a:t>
            </a:r>
            <a:r>
              <a:rPr lang="en-US" sz="1900" dirty="0">
                <a:solidFill>
                  <a:srgbClr val="C00000"/>
                </a:solidFill>
                <a:latin typeface="Book Antiqua" panose="02040602050305030304" pitchFamily="18" charset="0"/>
              </a:rPr>
              <a:t>j</a:t>
            </a:r>
            <a:r>
              <a:rPr lang="ru-RU" sz="1900" dirty="0">
                <a:solidFill>
                  <a:srgbClr val="C00000"/>
                </a:solidFill>
                <a:latin typeface="Book Antiqua" panose="02040602050305030304" pitchFamily="18" charset="0"/>
              </a:rPr>
              <a:t>а -  </a:t>
            </a:r>
            <a:r>
              <a:rPr lang="ru-RU" sz="1900" dirty="0" err="1">
                <a:solidFill>
                  <a:srgbClr val="C00000"/>
                </a:solidFill>
                <a:latin typeface="Book Antiqua" panose="02040602050305030304" pitchFamily="18" charset="0"/>
              </a:rPr>
              <a:t>Штип</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Универзитет</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Го-це</a:t>
            </a:r>
            <a:r>
              <a:rPr lang="ru-RU" sz="1900" dirty="0">
                <a:solidFill>
                  <a:srgbClr val="C00000"/>
                </a:solidFill>
                <a:latin typeface="Book Antiqua" panose="02040602050305030304" pitchFamily="18" charset="0"/>
              </a:rPr>
              <a:t> </a:t>
            </a:r>
            <a:r>
              <a:rPr lang="ru-RU" sz="1900" dirty="0" err="1">
                <a:solidFill>
                  <a:srgbClr val="C00000"/>
                </a:solidFill>
                <a:latin typeface="Book Antiqua" panose="02040602050305030304" pitchFamily="18" charset="0"/>
              </a:rPr>
              <a:t>Делчев</a:t>
            </a:r>
            <a:r>
              <a:rPr lang="ru-RU" sz="1900" dirty="0">
                <a:solidFill>
                  <a:srgbClr val="C00000"/>
                </a:solidFill>
                <a:latin typeface="Book Antiqua" panose="02040602050305030304" pitchFamily="18" charset="0"/>
              </a:rPr>
              <a:t>, 2017. - С.677-695 (1,5 </a:t>
            </a:r>
            <a:r>
              <a:rPr lang="ru-RU" sz="1900" dirty="0" err="1">
                <a:solidFill>
                  <a:srgbClr val="C00000"/>
                </a:solidFill>
                <a:latin typeface="Book Antiqua" panose="02040602050305030304" pitchFamily="18" charset="0"/>
              </a:rPr>
              <a:t>п.л</a:t>
            </a:r>
            <a:r>
              <a:rPr lang="ru-RU" sz="1900" dirty="0">
                <a:solidFill>
                  <a:srgbClr val="C00000"/>
                </a:solidFill>
                <a:latin typeface="Book Antiqua" panose="02040602050305030304" pitchFamily="18" charset="0"/>
              </a:rPr>
              <a:t>.) (на македонском языке). (1,5 </a:t>
            </a:r>
            <a:r>
              <a:rPr lang="ru-RU" sz="1900" dirty="0" err="1">
                <a:solidFill>
                  <a:srgbClr val="C00000"/>
                </a:solidFill>
                <a:latin typeface="Book Antiqua" panose="02040602050305030304" pitchFamily="18" charset="0"/>
              </a:rPr>
              <a:t>п.л</a:t>
            </a:r>
            <a:r>
              <a:rPr lang="ru-RU" sz="1900" dirty="0" smtClean="0">
                <a:solidFill>
                  <a:srgbClr val="C00000"/>
                </a:solidFill>
                <a:latin typeface="Book Antiqua" panose="02040602050305030304" pitchFamily="18" charset="0"/>
              </a:rPr>
              <a:t>.)</a:t>
            </a:r>
            <a:endParaRPr lang="ru-RU" sz="1900" dirty="0">
              <a:solidFill>
                <a:srgbClr val="C00000"/>
              </a:solidFill>
              <a:latin typeface="Book Antiqua" panose="02040602050305030304" pitchFamily="18" charset="0"/>
            </a:endParaRPr>
          </a:p>
          <a:p>
            <a:pPr fontAlgn="auto">
              <a:spcAft>
                <a:spcPts val="0"/>
              </a:spcAft>
              <a:buFont typeface="Arial" pitchFamily="34" charset="0"/>
              <a:buChar char="•"/>
              <a:defRPr/>
            </a:pPr>
            <a:endParaRPr lang="ru-RU" sz="1800" b="1"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p:txBody>
          <a:bodyPr/>
          <a:lstStyle/>
          <a:p>
            <a:r>
              <a:rPr lang="ru-RU" sz="3200" b="1" dirty="0" smtClean="0">
                <a:solidFill>
                  <a:srgbClr val="FF0000"/>
                </a:solidFill>
                <a:latin typeface="Book Antiqua" pitchFamily="18" charset="0"/>
              </a:rPr>
              <a:t>Публикации в зарубежных изданиях </a:t>
            </a:r>
          </a:p>
        </p:txBody>
      </p:sp>
      <p:sp>
        <p:nvSpPr>
          <p:cNvPr id="3" name="Объект 2"/>
          <p:cNvSpPr>
            <a:spLocks noGrp="1"/>
          </p:cNvSpPr>
          <p:nvPr>
            <p:ph idx="1"/>
          </p:nvPr>
        </p:nvSpPr>
        <p:spPr>
          <a:xfrm>
            <a:off x="457200" y="1268413"/>
            <a:ext cx="8229600" cy="4857750"/>
          </a:xfrm>
        </p:spPr>
        <p:txBody>
          <a:bodyPr rtlCol="0">
            <a:normAutofit fontScale="92500" lnSpcReduction="20000"/>
          </a:bodyPr>
          <a:lstStyle/>
          <a:p>
            <a:pPr fontAlgn="auto">
              <a:spcAft>
                <a:spcPts val="0"/>
              </a:spcAft>
              <a:buFont typeface="Arial" pitchFamily="34" charset="0"/>
              <a:buChar char="•"/>
              <a:defRPr/>
            </a:pPr>
            <a:endParaRPr lang="ru-RU" sz="1800" b="1" dirty="0" smtClean="0"/>
          </a:p>
          <a:p>
            <a:pPr algn="just" fontAlgn="auto">
              <a:spcAft>
                <a:spcPts val="0"/>
              </a:spcAft>
              <a:buFont typeface="Arial" pitchFamily="34" charset="0"/>
              <a:buChar char="•"/>
              <a:defRPr/>
            </a:pPr>
            <a:r>
              <a:rPr lang="en-US" sz="1800" b="1" dirty="0" err="1" smtClean="0">
                <a:solidFill>
                  <a:srgbClr val="C00000"/>
                </a:solidFill>
                <a:latin typeface="Book Antiqua" panose="02040602050305030304" pitchFamily="18" charset="0"/>
              </a:rPr>
              <a:t>Galushko</a:t>
            </a:r>
            <a:r>
              <a:rPr lang="en-US" sz="1800" b="1" dirty="0" smtClean="0">
                <a:solidFill>
                  <a:srgbClr val="C00000"/>
                </a:solidFill>
                <a:latin typeface="Book Antiqua" panose="02040602050305030304" pitchFamily="18" charset="0"/>
              </a:rPr>
              <a:t> </a:t>
            </a:r>
            <a:r>
              <a:rPr lang="en-US" sz="1800" b="1" dirty="0">
                <a:solidFill>
                  <a:srgbClr val="C00000"/>
                </a:solidFill>
                <a:latin typeface="Book Antiqua" panose="02040602050305030304" pitchFamily="18" charset="0"/>
              </a:rPr>
              <a:t>D.</a:t>
            </a:r>
            <a:r>
              <a:rPr lang="en-US" sz="1800" dirty="0">
                <a:solidFill>
                  <a:srgbClr val="C00000"/>
                </a:solidFill>
                <a:latin typeface="Book Antiqua" panose="02040602050305030304" pitchFamily="18" charset="0"/>
              </a:rPr>
              <a:t> The European Court on Human Rights and the Constitutional Court of the Russian Federation: Relations Revisited // Youth Perspectives in the United Europe : [proceedings of Round Table Conference, Belgrade, May 9, 2016] / edited by Mihajlo </a:t>
            </a:r>
            <a:r>
              <a:rPr lang="en-US" sz="1800" dirty="0" err="1">
                <a:solidFill>
                  <a:srgbClr val="C00000"/>
                </a:solidFill>
                <a:latin typeface="Book Antiqua" panose="02040602050305030304" pitchFamily="18" charset="0"/>
              </a:rPr>
              <a:t>Vučić</a:t>
            </a:r>
            <a:r>
              <a:rPr lang="en-US" sz="1800" dirty="0">
                <a:solidFill>
                  <a:srgbClr val="C00000"/>
                </a:solidFill>
                <a:latin typeface="Book Antiqua" panose="02040602050305030304" pitchFamily="18" charset="0"/>
              </a:rPr>
              <a:t>. - Belgrade : Institute of International Politics and Economics, 2017 (Beograd : </a:t>
            </a:r>
            <a:r>
              <a:rPr lang="en-US" sz="1800" dirty="0" err="1">
                <a:solidFill>
                  <a:srgbClr val="C00000"/>
                </a:solidFill>
                <a:latin typeface="Book Antiqua" panose="02040602050305030304" pitchFamily="18" charset="0"/>
              </a:rPr>
              <a:t>Donat</a:t>
            </a:r>
            <a:r>
              <a:rPr lang="en-US" sz="1800" dirty="0">
                <a:solidFill>
                  <a:srgbClr val="C00000"/>
                </a:solidFill>
                <a:latin typeface="Book Antiqua" panose="02040602050305030304" pitchFamily="18" charset="0"/>
              </a:rPr>
              <a:t> Graf). - P. 59-80. (1,3 </a:t>
            </a:r>
            <a:r>
              <a:rPr lang="ru-RU" sz="1800" dirty="0" err="1">
                <a:solidFill>
                  <a:srgbClr val="C00000"/>
                </a:solidFill>
                <a:latin typeface="Book Antiqua" panose="02040602050305030304" pitchFamily="18" charset="0"/>
              </a:rPr>
              <a:t>п.л</a:t>
            </a:r>
            <a:r>
              <a:rPr lang="ru-RU" sz="1800" dirty="0">
                <a:solidFill>
                  <a:srgbClr val="C00000"/>
                </a:solidFill>
                <a:latin typeface="Book Antiqua" panose="02040602050305030304" pitchFamily="18" charset="0"/>
              </a:rPr>
              <a:t>.)</a:t>
            </a:r>
          </a:p>
          <a:p>
            <a:pPr algn="just" fontAlgn="auto">
              <a:spcAft>
                <a:spcPts val="0"/>
              </a:spcAft>
              <a:buFont typeface="Arial" pitchFamily="34" charset="0"/>
              <a:buChar char="•"/>
              <a:defRPr/>
            </a:pPr>
            <a:r>
              <a:rPr lang="en-US" sz="1800" b="1" dirty="0" err="1" smtClean="0">
                <a:solidFill>
                  <a:srgbClr val="C00000"/>
                </a:solidFill>
                <a:latin typeface="Book Antiqua" panose="02040602050305030304" pitchFamily="18" charset="0"/>
              </a:rPr>
              <a:t>Galushko</a:t>
            </a:r>
            <a:r>
              <a:rPr lang="en-US" sz="1800" b="1" dirty="0" smtClean="0">
                <a:solidFill>
                  <a:srgbClr val="C00000"/>
                </a:solidFill>
                <a:latin typeface="Book Antiqua" panose="02040602050305030304" pitchFamily="18" charset="0"/>
              </a:rPr>
              <a:t> </a:t>
            </a:r>
            <a:r>
              <a:rPr lang="en-US" sz="1800" b="1" dirty="0">
                <a:solidFill>
                  <a:srgbClr val="C00000"/>
                </a:solidFill>
                <a:latin typeface="Book Antiqua" panose="02040602050305030304" pitchFamily="18" charset="0"/>
              </a:rPr>
              <a:t>D.</a:t>
            </a:r>
            <a:r>
              <a:rPr lang="en-US" sz="1800" dirty="0">
                <a:solidFill>
                  <a:srgbClr val="C00000"/>
                </a:solidFill>
                <a:latin typeface="Book Antiqua" panose="02040602050305030304" pitchFamily="18" charset="0"/>
              </a:rPr>
              <a:t> Some issues of legal personality of states in international law // </a:t>
            </a:r>
            <a:r>
              <a:rPr lang="en-US" sz="1800" dirty="0" err="1">
                <a:solidFill>
                  <a:srgbClr val="C00000"/>
                </a:solidFill>
                <a:latin typeface="Book Antiqua" panose="02040602050305030304" pitchFamily="18" charset="0"/>
              </a:rPr>
              <a:t>Rivista</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della</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Cooperazione</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Giuridica</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Internazionale</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Quadrimestrale</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dell’Istituto</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Internazionale</a:t>
            </a:r>
            <a:r>
              <a:rPr lang="en-US" sz="1800" dirty="0">
                <a:solidFill>
                  <a:srgbClr val="C00000"/>
                </a:solidFill>
                <a:latin typeface="Book Antiqua" panose="02040602050305030304" pitchFamily="18" charset="0"/>
              </a:rPr>
              <a:t> di </a:t>
            </a:r>
            <a:r>
              <a:rPr lang="en-US" sz="1800" dirty="0" err="1">
                <a:solidFill>
                  <a:srgbClr val="C00000"/>
                </a:solidFill>
                <a:latin typeface="Book Antiqua" panose="02040602050305030304" pitchFamily="18" charset="0"/>
              </a:rPr>
              <a:t>Studi</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Giuridici</a:t>
            </a:r>
            <a:r>
              <a:rPr lang="en-US" sz="1800" dirty="0">
                <a:solidFill>
                  <a:srgbClr val="C00000"/>
                </a:solidFill>
                <a:latin typeface="Book Antiqua" panose="02040602050305030304" pitchFamily="18" charset="0"/>
              </a:rPr>
              <a:t>. - ANNO XX - N. 56 - MAGGIO - AGOSTO. - 2017. - P. 97-106. (0,6 </a:t>
            </a:r>
            <a:r>
              <a:rPr lang="ru-RU" sz="1800" dirty="0" err="1">
                <a:solidFill>
                  <a:srgbClr val="C00000"/>
                </a:solidFill>
                <a:latin typeface="Book Antiqua" panose="02040602050305030304" pitchFamily="18" charset="0"/>
              </a:rPr>
              <a:t>п.л</a:t>
            </a:r>
            <a:r>
              <a:rPr lang="ru-RU" sz="1800" dirty="0">
                <a:solidFill>
                  <a:srgbClr val="C00000"/>
                </a:solidFill>
                <a:latin typeface="Book Antiqua" panose="02040602050305030304" pitchFamily="18" charset="0"/>
              </a:rPr>
              <a:t>.)</a:t>
            </a:r>
          </a:p>
          <a:p>
            <a:pPr algn="just" fontAlgn="auto">
              <a:spcAft>
                <a:spcPts val="0"/>
              </a:spcAft>
              <a:buFont typeface="Arial" pitchFamily="34" charset="0"/>
              <a:buChar char="•"/>
              <a:defRPr/>
            </a:pPr>
            <a:r>
              <a:rPr lang="en-US" sz="1800" b="1" dirty="0" err="1" smtClean="0">
                <a:solidFill>
                  <a:srgbClr val="C00000"/>
                </a:solidFill>
                <a:latin typeface="Book Antiqua" panose="02040602050305030304" pitchFamily="18" charset="0"/>
              </a:rPr>
              <a:t>Gorsky</a:t>
            </a:r>
            <a:r>
              <a:rPr lang="en-US" sz="1800" b="1" dirty="0" smtClean="0">
                <a:solidFill>
                  <a:srgbClr val="C00000"/>
                </a:solidFill>
                <a:latin typeface="Book Antiqua" panose="02040602050305030304" pitchFamily="18" charset="0"/>
              </a:rPr>
              <a:t> </a:t>
            </a:r>
            <a:r>
              <a:rPr lang="en-US" sz="1800" b="1" dirty="0">
                <a:solidFill>
                  <a:srgbClr val="C00000"/>
                </a:solidFill>
                <a:latin typeface="Book Antiqua" panose="02040602050305030304" pitchFamily="18" charset="0"/>
              </a:rPr>
              <a:t>M.V</a:t>
            </a:r>
            <a:r>
              <a:rPr lang="en-US" sz="1800" b="1" dirty="0" smtClean="0">
                <a:solidFill>
                  <a:srgbClr val="C00000"/>
                </a:solidFill>
                <a:latin typeface="Book Antiqua" panose="02040602050305030304" pitchFamily="18" charset="0"/>
              </a:rPr>
              <a:t>.</a:t>
            </a:r>
            <a:r>
              <a:rPr lang="ru-RU" sz="1800" b="1" dirty="0" smtClean="0">
                <a:solidFill>
                  <a:srgbClr val="C00000"/>
                </a:solidFill>
                <a:latin typeface="Book Antiqua" panose="02040602050305030304" pitchFamily="18" charset="0"/>
              </a:rPr>
              <a:t>, </a:t>
            </a:r>
            <a:r>
              <a:rPr lang="en-US" sz="1800" b="1" dirty="0" err="1" smtClean="0">
                <a:solidFill>
                  <a:srgbClr val="C00000"/>
                </a:solidFill>
                <a:latin typeface="Book Antiqua" panose="02040602050305030304" pitchFamily="18" charset="0"/>
              </a:rPr>
              <a:t>Gorsky</a:t>
            </a:r>
            <a:r>
              <a:rPr lang="en-US" sz="1800" b="1" dirty="0" smtClean="0">
                <a:solidFill>
                  <a:srgbClr val="C00000"/>
                </a:solidFill>
                <a:latin typeface="Book Antiqua" panose="02040602050305030304" pitchFamily="18" charset="0"/>
              </a:rPr>
              <a:t> V.V.  </a:t>
            </a:r>
            <a:r>
              <a:rPr lang="en-US" sz="1800" dirty="0" err="1">
                <a:solidFill>
                  <a:srgbClr val="C00000"/>
                </a:solidFill>
                <a:latin typeface="Book Antiqua" panose="02040602050305030304" pitchFamily="18" charset="0"/>
              </a:rPr>
              <a:t>Về</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đổi</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mới</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pháp</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lý</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bảo</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đảm</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thực</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hiện</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quyền</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tiếp</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cận</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thông</a:t>
            </a:r>
            <a:r>
              <a:rPr lang="en-US" sz="1800" dirty="0">
                <a:solidFill>
                  <a:srgbClr val="C00000"/>
                </a:solidFill>
                <a:latin typeface="Book Antiqua" panose="02040602050305030304" pitchFamily="18" charset="0"/>
              </a:rPr>
              <a:t> tin </a:t>
            </a:r>
            <a:r>
              <a:rPr lang="en-US" sz="1800" dirty="0" err="1">
                <a:solidFill>
                  <a:srgbClr val="C00000"/>
                </a:solidFill>
                <a:latin typeface="Book Antiqua" panose="02040602050305030304" pitchFamily="18" charset="0"/>
              </a:rPr>
              <a:t>trong</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tố</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tụng</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hình</a:t>
            </a:r>
            <a:r>
              <a:rPr lang="en-US" sz="1800" dirty="0">
                <a:solidFill>
                  <a:srgbClr val="C00000"/>
                </a:solidFill>
                <a:latin typeface="Book Antiqua" panose="02040602050305030304" pitchFamily="18" charset="0"/>
              </a:rPr>
              <a:t> </a:t>
            </a:r>
            <a:r>
              <a:rPr lang="en-US" sz="1800" dirty="0" err="1">
                <a:solidFill>
                  <a:srgbClr val="C00000"/>
                </a:solidFill>
                <a:latin typeface="Book Antiqua" panose="02040602050305030304" pitchFamily="18" charset="0"/>
              </a:rPr>
              <a:t>sự</a:t>
            </a:r>
            <a:r>
              <a:rPr lang="en-US" sz="1800" dirty="0">
                <a:solidFill>
                  <a:srgbClr val="C00000"/>
                </a:solidFill>
                <a:latin typeface="Book Antiqua" panose="02040602050305030304" pitchFamily="18" charset="0"/>
              </a:rPr>
              <a:t> ở </a:t>
            </a:r>
            <a:r>
              <a:rPr lang="en-US" sz="1800" dirty="0" err="1">
                <a:solidFill>
                  <a:srgbClr val="C00000"/>
                </a:solidFill>
                <a:latin typeface="Book Antiqua" panose="02040602050305030304" pitchFamily="18" charset="0"/>
              </a:rPr>
              <a:t>Liên</a:t>
            </a:r>
            <a:r>
              <a:rPr lang="en-US" sz="1800" dirty="0">
                <a:solidFill>
                  <a:srgbClr val="C00000"/>
                </a:solidFill>
                <a:latin typeface="Book Antiqua" panose="02040602050305030304" pitchFamily="18" charset="0"/>
              </a:rPr>
              <a:t> bang Nga </a:t>
            </a:r>
            <a:r>
              <a:rPr lang="en-US" sz="1800" dirty="0" err="1">
                <a:solidFill>
                  <a:srgbClr val="C00000"/>
                </a:solidFill>
                <a:latin typeface="Book Antiqua" panose="02040602050305030304" pitchFamily="18" charset="0"/>
              </a:rPr>
              <a:t>hiện</a:t>
            </a:r>
            <a:r>
              <a:rPr lang="en-US" sz="1800" dirty="0">
                <a:solidFill>
                  <a:srgbClr val="C00000"/>
                </a:solidFill>
                <a:latin typeface="Book Antiqua" panose="02040602050305030304" pitchFamily="18" charset="0"/>
              </a:rPr>
              <a:t> nay [Legal innovations of guaranteeing the right to access to information in criminal proceedings in the Russian Federation] / M.V. </a:t>
            </a:r>
            <a:r>
              <a:rPr lang="en-US" sz="1800" dirty="0" err="1">
                <a:solidFill>
                  <a:srgbClr val="C00000"/>
                </a:solidFill>
                <a:latin typeface="Book Antiqua" panose="02040602050305030304" pitchFamily="18" charset="0"/>
              </a:rPr>
              <a:t>Gorsky</a:t>
            </a:r>
            <a:r>
              <a:rPr lang="en-US" sz="1800" dirty="0">
                <a:solidFill>
                  <a:srgbClr val="C00000"/>
                </a:solidFill>
                <a:latin typeface="Book Antiqua" panose="02040602050305030304" pitchFamily="18" charset="0"/>
              </a:rPr>
              <a:t>, M.V. Thang // </a:t>
            </a:r>
            <a:r>
              <a:rPr lang="en-US" sz="1800" dirty="0" err="1">
                <a:solidFill>
                  <a:srgbClr val="C00000"/>
                </a:solidFill>
                <a:latin typeface="Book Antiqua" panose="02040602050305030304" pitchFamily="18" charset="0"/>
              </a:rPr>
              <a:t>Procuratorate</a:t>
            </a:r>
            <a:r>
              <a:rPr lang="en-US" sz="1800" dirty="0">
                <a:solidFill>
                  <a:srgbClr val="C00000"/>
                </a:solidFill>
                <a:latin typeface="Book Antiqua" panose="02040602050305030304" pitchFamily="18" charset="0"/>
              </a:rPr>
              <a:t> studies, № 2, 2017. – Hanoi, Vietnam. P. 3-9. (0,5 </a:t>
            </a:r>
            <a:r>
              <a:rPr lang="ru-RU" sz="1800" dirty="0" err="1">
                <a:solidFill>
                  <a:srgbClr val="C00000"/>
                </a:solidFill>
                <a:latin typeface="Book Antiqua" panose="02040602050305030304" pitchFamily="18" charset="0"/>
              </a:rPr>
              <a:t>п.л</a:t>
            </a:r>
            <a:r>
              <a:rPr lang="ru-RU" sz="1800" dirty="0" smtClean="0">
                <a:solidFill>
                  <a:srgbClr val="C00000"/>
                </a:solidFill>
                <a:latin typeface="Book Antiqua" panose="02040602050305030304" pitchFamily="18" charset="0"/>
              </a:rPr>
              <a:t>).</a:t>
            </a:r>
            <a:endParaRPr lang="en-US" sz="1800" dirty="0" smtClean="0">
              <a:solidFill>
                <a:srgbClr val="C00000"/>
              </a:solidFill>
              <a:latin typeface="Book Antiqua" panose="02040602050305030304" pitchFamily="18" charset="0"/>
            </a:endParaRPr>
          </a:p>
          <a:p>
            <a:pPr algn="just" fontAlgn="auto">
              <a:spcAft>
                <a:spcPts val="0"/>
              </a:spcAft>
              <a:buFont typeface="Arial" pitchFamily="34" charset="0"/>
              <a:buChar char="•"/>
              <a:defRPr/>
            </a:pPr>
            <a:r>
              <a:rPr lang="ru-RU" sz="1800" b="1" dirty="0">
                <a:solidFill>
                  <a:srgbClr val="C00000"/>
                </a:solidFill>
                <a:latin typeface="Book Antiqua" panose="02040602050305030304" pitchFamily="18" charset="0"/>
              </a:rPr>
              <a:t>Денисенко В.В.  </a:t>
            </a:r>
            <a:r>
              <a:rPr lang="ru-RU" sz="1800" dirty="0">
                <a:solidFill>
                  <a:srgbClr val="C00000"/>
                </a:solidFill>
                <a:latin typeface="Book Antiqua" panose="02040602050305030304" pitchFamily="18" charset="0"/>
              </a:rPr>
              <a:t>Легитимация норм в условиях рациональности правового регулирования // Современные подходы к пониманию права и их влияние на развитие отраслевой юридической науки, законодательства и правоприменительной практики : сборник научных трудов. — Минск, 2017. С. 70-77.  (0,4 </a:t>
            </a:r>
            <a:r>
              <a:rPr lang="ru-RU" sz="1800" dirty="0" err="1">
                <a:solidFill>
                  <a:srgbClr val="C00000"/>
                </a:solidFill>
                <a:latin typeface="Book Antiqua" panose="02040602050305030304" pitchFamily="18" charset="0"/>
              </a:rPr>
              <a:t>п.л</a:t>
            </a:r>
            <a:r>
              <a:rPr lang="ru-RU" sz="1800" dirty="0">
                <a:solidFill>
                  <a:srgbClr val="C00000"/>
                </a:solidFill>
                <a:latin typeface="Book Antiqua" panose="02040602050305030304" pitchFamily="18"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p:txBody>
          <a:bodyPr/>
          <a:lstStyle/>
          <a:p>
            <a:r>
              <a:rPr lang="ru-RU" sz="3200" b="1" dirty="0" smtClean="0">
                <a:solidFill>
                  <a:srgbClr val="FF0000"/>
                </a:solidFill>
                <a:latin typeface="Book Antiqua" pitchFamily="18" charset="0"/>
              </a:rPr>
              <a:t>Публикации в зарубежных изданиях</a:t>
            </a:r>
          </a:p>
        </p:txBody>
      </p:sp>
      <p:sp>
        <p:nvSpPr>
          <p:cNvPr id="3" name="Объект 2"/>
          <p:cNvSpPr>
            <a:spLocks noGrp="1"/>
          </p:cNvSpPr>
          <p:nvPr>
            <p:ph idx="1"/>
          </p:nvPr>
        </p:nvSpPr>
        <p:spPr>
          <a:xfrm>
            <a:off x="457200" y="1268413"/>
            <a:ext cx="8229600" cy="5113337"/>
          </a:xfrm>
        </p:spPr>
        <p:txBody>
          <a:bodyPr rtlCol="0">
            <a:normAutofit fontScale="85000" lnSpcReduction="10000"/>
          </a:bodyPr>
          <a:lstStyle/>
          <a:p>
            <a:pPr fontAlgn="auto">
              <a:spcAft>
                <a:spcPts val="0"/>
              </a:spcAft>
              <a:buFont typeface="Arial" pitchFamily="34" charset="0"/>
              <a:buChar char="•"/>
              <a:defRPr/>
            </a:pPr>
            <a:endParaRPr lang="ru-RU" sz="1800" b="1" dirty="0" smtClean="0"/>
          </a:p>
          <a:p>
            <a:pPr algn="just" fontAlgn="auto">
              <a:spcAft>
                <a:spcPts val="0"/>
              </a:spcAft>
              <a:buFont typeface="Arial" pitchFamily="34" charset="0"/>
              <a:buChar char="•"/>
              <a:defRPr/>
            </a:pPr>
            <a:r>
              <a:rPr lang="en-US" sz="1800" b="1" dirty="0">
                <a:solidFill>
                  <a:srgbClr val="C00000"/>
                </a:solidFill>
                <a:latin typeface="Book Antiqua" pitchFamily="18" charset="0"/>
              </a:rPr>
              <a:t>Anna V. </a:t>
            </a:r>
            <a:r>
              <a:rPr lang="en-US" sz="1800" b="1" dirty="0" err="1">
                <a:solidFill>
                  <a:srgbClr val="C00000"/>
                </a:solidFill>
                <a:latin typeface="Book Antiqua" pitchFamily="18" charset="0"/>
              </a:rPr>
              <a:t>Reut</a:t>
            </a:r>
            <a:r>
              <a:rPr lang="en-US" sz="1800" b="1" dirty="0">
                <a:solidFill>
                  <a:srgbClr val="C00000"/>
                </a:solidFill>
                <a:latin typeface="Book Antiqua" pitchFamily="18" charset="0"/>
              </a:rPr>
              <a:t>, </a:t>
            </a:r>
            <a:r>
              <a:rPr lang="en-US" sz="1800" b="1" dirty="0" err="1">
                <a:solidFill>
                  <a:srgbClr val="C00000"/>
                </a:solidFill>
                <a:latin typeface="Book Antiqua" pitchFamily="18" charset="0"/>
              </a:rPr>
              <a:t>Aleksei</a:t>
            </a:r>
            <a:r>
              <a:rPr lang="en-US" sz="1800" b="1" dirty="0">
                <a:solidFill>
                  <a:srgbClr val="C00000"/>
                </a:solidFill>
                <a:latin typeface="Book Antiqua" pitchFamily="18" charset="0"/>
              </a:rPr>
              <a:t> G. Paul, Natalia A. </a:t>
            </a:r>
            <a:r>
              <a:rPr lang="en-US" sz="1800" b="1" dirty="0" err="1">
                <a:solidFill>
                  <a:srgbClr val="C00000"/>
                </a:solidFill>
                <a:latin typeface="Book Antiqua" pitchFamily="18" charset="0"/>
              </a:rPr>
              <a:t>Soloveva</a:t>
            </a:r>
            <a:r>
              <a:rPr lang="en-US" sz="1800" b="1" dirty="0">
                <a:solidFill>
                  <a:srgbClr val="C00000"/>
                </a:solidFill>
                <a:latin typeface="Book Antiqua" pitchFamily="18" charset="0"/>
              </a:rPr>
              <a:t> </a:t>
            </a:r>
            <a:r>
              <a:rPr lang="en-US" sz="1800" dirty="0">
                <a:solidFill>
                  <a:srgbClr val="C00000"/>
                </a:solidFill>
                <a:latin typeface="Book Antiqua" pitchFamily="18" charset="0"/>
              </a:rPr>
              <a:t>Special Economic Zones in Russia and Foreign Countries: Budget Risks and Tax Expenditures // The Financial Law towards Challenges of the XXI Century: Conference Proceed-</a:t>
            </a:r>
            <a:r>
              <a:rPr lang="en-US" sz="1800" dirty="0" err="1">
                <a:solidFill>
                  <a:srgbClr val="C00000"/>
                </a:solidFill>
                <a:latin typeface="Book Antiqua" pitchFamily="18" charset="0"/>
              </a:rPr>
              <a:t>ings</a:t>
            </a:r>
            <a:r>
              <a:rPr lang="en-US" sz="1800" dirty="0">
                <a:solidFill>
                  <a:srgbClr val="C00000"/>
                </a:solidFill>
                <a:latin typeface="Book Antiqua" pitchFamily="18" charset="0"/>
              </a:rPr>
              <a:t>. Brno: Masaryk University, 2017. P. 434 – 451</a:t>
            </a:r>
            <a:endParaRPr lang="ru-RU" sz="1800" dirty="0" smtClean="0">
              <a:solidFill>
                <a:srgbClr val="C00000"/>
              </a:solidFill>
              <a:latin typeface="Book Antiqua" pitchFamily="18" charset="0"/>
            </a:endParaRPr>
          </a:p>
          <a:p>
            <a:pPr algn="just" fontAlgn="auto">
              <a:spcAft>
                <a:spcPts val="0"/>
              </a:spcAft>
              <a:buFont typeface="Arial" pitchFamily="34" charset="0"/>
              <a:buChar char="•"/>
              <a:defRPr/>
            </a:pPr>
            <a:r>
              <a:rPr lang="ru-RU" sz="1800" b="1" dirty="0" smtClean="0">
                <a:solidFill>
                  <a:srgbClr val="C00000"/>
                </a:solidFill>
                <a:latin typeface="Book Antiqua" pitchFamily="18" charset="0"/>
              </a:rPr>
              <a:t>Рогачева О.С. </a:t>
            </a:r>
            <a:r>
              <a:rPr lang="ru-RU" sz="1800" dirty="0" smtClean="0">
                <a:solidFill>
                  <a:srgbClr val="C00000"/>
                </a:solidFill>
                <a:latin typeface="Book Antiqua" pitchFamily="18" charset="0"/>
              </a:rPr>
              <a:t>Надлежащее публичное управление – необходимая и важная задача развития административного процедурного права в Российской Федерации </a:t>
            </a:r>
            <a:r>
              <a:rPr lang="ru-RU" sz="1800" dirty="0">
                <a:solidFill>
                  <a:srgbClr val="C00000"/>
                </a:solidFill>
                <a:latin typeface="Book Antiqua" pitchFamily="18" charset="0"/>
              </a:rPr>
              <a:t>// Сборник материалов четвертой международной научной конференции «Социальные изменения в глобальном мире». – </a:t>
            </a:r>
            <a:r>
              <a:rPr lang="ru-RU" sz="1800" dirty="0" err="1">
                <a:solidFill>
                  <a:srgbClr val="C00000"/>
                </a:solidFill>
                <a:latin typeface="Book Antiqua" pitchFamily="18" charset="0"/>
              </a:rPr>
              <a:t>Штип</a:t>
            </a:r>
            <a:r>
              <a:rPr lang="ru-RU" sz="1800" dirty="0">
                <a:solidFill>
                  <a:srgbClr val="C00000"/>
                </a:solidFill>
                <a:latin typeface="Book Antiqua" pitchFamily="18" charset="0"/>
              </a:rPr>
              <a:t> : Университет </a:t>
            </a:r>
            <a:r>
              <a:rPr lang="ru-RU" sz="1800" dirty="0" err="1">
                <a:solidFill>
                  <a:srgbClr val="C00000"/>
                </a:solidFill>
                <a:latin typeface="Book Antiqua" pitchFamily="18" charset="0"/>
              </a:rPr>
              <a:t>Гоце</a:t>
            </a:r>
            <a:r>
              <a:rPr lang="ru-RU" sz="1800" dirty="0">
                <a:solidFill>
                  <a:srgbClr val="C00000"/>
                </a:solidFill>
                <a:latin typeface="Book Antiqua" pitchFamily="18" charset="0"/>
              </a:rPr>
              <a:t> </a:t>
            </a:r>
            <a:r>
              <a:rPr lang="ru-RU" sz="1800" dirty="0" err="1">
                <a:solidFill>
                  <a:srgbClr val="C00000"/>
                </a:solidFill>
                <a:latin typeface="Book Antiqua" pitchFamily="18" charset="0"/>
              </a:rPr>
              <a:t>Делчева</a:t>
            </a:r>
            <a:r>
              <a:rPr lang="ru-RU" sz="1800" dirty="0">
                <a:solidFill>
                  <a:srgbClr val="C00000"/>
                </a:solidFill>
                <a:latin typeface="Book Antiqua" pitchFamily="18" charset="0"/>
              </a:rPr>
              <a:t> (Македония), 2017. – </a:t>
            </a:r>
            <a:r>
              <a:rPr lang="ru-RU" sz="1800" dirty="0" smtClean="0">
                <a:solidFill>
                  <a:srgbClr val="C00000"/>
                </a:solidFill>
                <a:latin typeface="Book Antiqua" pitchFamily="18" charset="0"/>
              </a:rPr>
              <a:t>С.6367-655.</a:t>
            </a:r>
            <a:endParaRPr lang="ru-RU" sz="1800" dirty="0">
              <a:solidFill>
                <a:srgbClr val="C00000"/>
              </a:solidFill>
              <a:latin typeface="Book Antiqua" pitchFamily="18" charset="0"/>
            </a:endParaRPr>
          </a:p>
          <a:p>
            <a:pPr algn="just" fontAlgn="auto">
              <a:spcAft>
                <a:spcPts val="0"/>
              </a:spcAft>
              <a:buFont typeface="Arial" pitchFamily="34" charset="0"/>
              <a:buChar char="•"/>
              <a:defRPr/>
            </a:pPr>
            <a:r>
              <a:rPr lang="ru-RU" sz="1800" b="1" dirty="0" smtClean="0">
                <a:solidFill>
                  <a:srgbClr val="C00000"/>
                </a:solidFill>
                <a:latin typeface="Book Antiqua" pitchFamily="18" charset="0"/>
              </a:rPr>
              <a:t>Сафронова </a:t>
            </a:r>
            <a:r>
              <a:rPr lang="ru-RU" sz="1800" b="1" dirty="0">
                <a:solidFill>
                  <a:srgbClr val="C00000"/>
                </a:solidFill>
                <a:latin typeface="Book Antiqua" pitchFamily="18" charset="0"/>
              </a:rPr>
              <a:t>Т.Н. </a:t>
            </a:r>
            <a:r>
              <a:rPr lang="ru-RU" sz="1800" dirty="0">
                <a:solidFill>
                  <a:srgbClr val="C00000"/>
                </a:solidFill>
                <a:latin typeface="Book Antiqua" pitchFamily="18" charset="0"/>
              </a:rPr>
              <a:t>Институт владения в законодательстве Российской Федерации: современное состояние и перспективы реформирования // Сборник материалов четвертой международной научной конференции «Социальные изменения в глобальном мире». – </a:t>
            </a:r>
            <a:r>
              <a:rPr lang="ru-RU" sz="1800" dirty="0" err="1">
                <a:solidFill>
                  <a:srgbClr val="C00000"/>
                </a:solidFill>
                <a:latin typeface="Book Antiqua" pitchFamily="18" charset="0"/>
              </a:rPr>
              <a:t>Штип</a:t>
            </a:r>
            <a:r>
              <a:rPr lang="ru-RU" sz="1800" dirty="0">
                <a:solidFill>
                  <a:srgbClr val="C00000"/>
                </a:solidFill>
                <a:latin typeface="Book Antiqua" pitchFamily="18" charset="0"/>
              </a:rPr>
              <a:t> : Университет </a:t>
            </a:r>
            <a:r>
              <a:rPr lang="ru-RU" sz="1800" dirty="0" err="1">
                <a:solidFill>
                  <a:srgbClr val="C00000"/>
                </a:solidFill>
                <a:latin typeface="Book Antiqua" pitchFamily="18" charset="0"/>
              </a:rPr>
              <a:t>Гоце</a:t>
            </a:r>
            <a:r>
              <a:rPr lang="ru-RU" sz="1800" dirty="0">
                <a:solidFill>
                  <a:srgbClr val="C00000"/>
                </a:solidFill>
                <a:latin typeface="Book Antiqua" pitchFamily="18" charset="0"/>
              </a:rPr>
              <a:t> </a:t>
            </a:r>
            <a:r>
              <a:rPr lang="ru-RU" sz="1800" dirty="0" err="1">
                <a:solidFill>
                  <a:srgbClr val="C00000"/>
                </a:solidFill>
                <a:latin typeface="Book Antiqua" pitchFamily="18" charset="0"/>
              </a:rPr>
              <a:t>Делчева</a:t>
            </a:r>
            <a:r>
              <a:rPr lang="ru-RU" sz="1800" dirty="0">
                <a:solidFill>
                  <a:srgbClr val="C00000"/>
                </a:solidFill>
                <a:latin typeface="Book Antiqua" pitchFamily="18" charset="0"/>
              </a:rPr>
              <a:t> (Македония), 2017. – С.739-757</a:t>
            </a:r>
            <a:r>
              <a:rPr lang="ru-RU" sz="1800" dirty="0" smtClean="0">
                <a:solidFill>
                  <a:srgbClr val="C00000"/>
                </a:solidFill>
                <a:latin typeface="Book Antiqua" pitchFamily="18" charset="0"/>
              </a:rPr>
              <a:t>.</a:t>
            </a:r>
            <a:endParaRPr lang="en-US" sz="1800" dirty="0" smtClean="0">
              <a:solidFill>
                <a:srgbClr val="C00000"/>
              </a:solidFill>
              <a:latin typeface="Book Antiqua" pitchFamily="18" charset="0"/>
            </a:endParaRPr>
          </a:p>
          <a:p>
            <a:pPr algn="just" fontAlgn="auto">
              <a:spcAft>
                <a:spcPts val="0"/>
              </a:spcAft>
              <a:buFont typeface="Arial" pitchFamily="34" charset="0"/>
              <a:buChar char="•"/>
              <a:defRPr/>
            </a:pPr>
            <a:r>
              <a:rPr lang="en-US" sz="1800" b="1" dirty="0" err="1" smtClean="0">
                <a:solidFill>
                  <a:srgbClr val="C00000"/>
                </a:solidFill>
                <a:latin typeface="Book Antiqua" pitchFamily="18" charset="0"/>
              </a:rPr>
              <a:t>Сибирцев</a:t>
            </a:r>
            <a:r>
              <a:rPr lang="en-US" sz="1800" b="1" dirty="0" smtClean="0">
                <a:solidFill>
                  <a:srgbClr val="C00000"/>
                </a:solidFill>
                <a:latin typeface="Book Antiqua" pitchFamily="18" charset="0"/>
              </a:rPr>
              <a:t> </a:t>
            </a:r>
            <a:r>
              <a:rPr lang="en-US" sz="1800" b="1" dirty="0">
                <a:solidFill>
                  <a:srgbClr val="C00000"/>
                </a:solidFill>
                <a:latin typeface="Book Antiqua" pitchFamily="18" charset="0"/>
              </a:rPr>
              <a:t>Г.И. </a:t>
            </a:r>
            <a:r>
              <a:rPr lang="en-US" sz="1800" dirty="0">
                <a:solidFill>
                  <a:srgbClr val="C00000"/>
                </a:solidFill>
                <a:latin typeface="Book Antiqua" pitchFamily="18" charset="0"/>
              </a:rPr>
              <a:t>The “Far Eastern Hectare” federal act as the means of reducing the decline in the population of the Far Eastern Federal District of the Russian Federation / Г. </a:t>
            </a:r>
            <a:r>
              <a:rPr lang="en-US" sz="1800" dirty="0" err="1">
                <a:solidFill>
                  <a:srgbClr val="C00000"/>
                </a:solidFill>
                <a:latin typeface="Book Antiqua" pitchFamily="18" charset="0"/>
              </a:rPr>
              <a:t>Сибирцев</a:t>
            </a:r>
            <a:r>
              <a:rPr lang="en-US" sz="1800" dirty="0">
                <a:solidFill>
                  <a:srgbClr val="C00000"/>
                </a:solidFill>
                <a:latin typeface="Book Antiqua" pitchFamily="18" charset="0"/>
              </a:rPr>
              <a:t> // </a:t>
            </a:r>
            <a:r>
              <a:rPr lang="en-US" sz="1800" dirty="0" err="1">
                <a:solidFill>
                  <a:srgbClr val="C00000"/>
                </a:solidFill>
                <a:latin typeface="Book Antiqua" pitchFamily="18" charset="0"/>
              </a:rPr>
              <a:t>Gdańskie</a:t>
            </a:r>
            <a:r>
              <a:rPr lang="en-US" sz="1800" dirty="0">
                <a:solidFill>
                  <a:srgbClr val="C00000"/>
                </a:solidFill>
                <a:latin typeface="Book Antiqua" pitchFamily="18" charset="0"/>
              </a:rPr>
              <a:t> </a:t>
            </a:r>
            <a:r>
              <a:rPr lang="en-US" sz="1800" dirty="0" err="1">
                <a:solidFill>
                  <a:srgbClr val="C00000"/>
                </a:solidFill>
                <a:latin typeface="Book Antiqua" pitchFamily="18" charset="0"/>
              </a:rPr>
              <a:t>studia</a:t>
            </a:r>
            <a:r>
              <a:rPr lang="en-US" sz="1800" dirty="0">
                <a:solidFill>
                  <a:srgbClr val="C00000"/>
                </a:solidFill>
                <a:latin typeface="Book Antiqua" pitchFamily="18" charset="0"/>
              </a:rPr>
              <a:t> </a:t>
            </a:r>
            <a:r>
              <a:rPr lang="en-US" sz="1800" dirty="0" err="1">
                <a:solidFill>
                  <a:srgbClr val="C00000"/>
                </a:solidFill>
                <a:latin typeface="Book Antiqua" pitchFamily="18" charset="0"/>
              </a:rPr>
              <a:t>ayji</a:t>
            </a:r>
            <a:r>
              <a:rPr lang="en-US" sz="1800" dirty="0">
                <a:solidFill>
                  <a:srgbClr val="C00000"/>
                </a:solidFill>
                <a:latin typeface="Book Antiqua" pitchFamily="18" charset="0"/>
              </a:rPr>
              <a:t> </a:t>
            </a:r>
            <a:r>
              <a:rPr lang="en-US" sz="1800" dirty="0" err="1">
                <a:solidFill>
                  <a:srgbClr val="C00000"/>
                </a:solidFill>
                <a:latin typeface="Book Antiqua" pitchFamily="18" charset="0"/>
              </a:rPr>
              <a:t>wschodniej</a:t>
            </a:r>
            <a:r>
              <a:rPr lang="en-US" sz="1800" dirty="0">
                <a:solidFill>
                  <a:srgbClr val="C00000"/>
                </a:solidFill>
                <a:latin typeface="Book Antiqua" pitchFamily="18" charset="0"/>
              </a:rPr>
              <a:t>.— </a:t>
            </a:r>
            <a:r>
              <a:rPr lang="en-US" sz="1800" dirty="0" err="1">
                <a:solidFill>
                  <a:srgbClr val="C00000"/>
                </a:solidFill>
                <a:latin typeface="Book Antiqua" pitchFamily="18" charset="0"/>
              </a:rPr>
              <a:t>Гданьск</a:t>
            </a:r>
            <a:r>
              <a:rPr lang="en-US" sz="1800" dirty="0">
                <a:solidFill>
                  <a:srgbClr val="C00000"/>
                </a:solidFill>
                <a:latin typeface="Book Antiqua" pitchFamily="18" charset="0"/>
              </a:rPr>
              <a:t>, 2017 .- </a:t>
            </a:r>
            <a:r>
              <a:rPr lang="en-US" sz="1800" dirty="0" err="1">
                <a:solidFill>
                  <a:srgbClr val="C00000"/>
                </a:solidFill>
                <a:latin typeface="Book Antiqua" pitchFamily="18" charset="0"/>
              </a:rPr>
              <a:t>Zeszyt</a:t>
            </a:r>
            <a:r>
              <a:rPr lang="en-US" sz="1800" dirty="0">
                <a:solidFill>
                  <a:srgbClr val="C00000"/>
                </a:solidFill>
                <a:latin typeface="Book Antiqua" pitchFamily="18" charset="0"/>
              </a:rPr>
              <a:t> 11.- C-182-189.</a:t>
            </a:r>
            <a:endParaRPr lang="ru-RU" sz="1800" dirty="0">
              <a:solidFill>
                <a:srgbClr val="C00000"/>
              </a:solidFill>
              <a:latin typeface="Book Antiqua" pitchFamily="18" charset="0"/>
            </a:endParaRPr>
          </a:p>
          <a:p>
            <a:pPr algn="just" fontAlgn="auto">
              <a:spcAft>
                <a:spcPts val="0"/>
              </a:spcAft>
              <a:buFont typeface="Arial" pitchFamily="34" charset="0"/>
              <a:buChar char="•"/>
              <a:defRPr/>
            </a:pPr>
            <a:r>
              <a:rPr lang="en-US" sz="1800" b="1" dirty="0" err="1" smtClean="0">
                <a:solidFill>
                  <a:srgbClr val="C00000"/>
                </a:solidFill>
                <a:latin typeface="Book Antiqua" pitchFamily="18" charset="0"/>
              </a:rPr>
              <a:t>Khorunzhiy</a:t>
            </a:r>
            <a:r>
              <a:rPr lang="en-US" sz="1800" b="1" dirty="0" smtClean="0">
                <a:solidFill>
                  <a:srgbClr val="C00000"/>
                </a:solidFill>
                <a:latin typeface="Book Antiqua" pitchFamily="18" charset="0"/>
              </a:rPr>
              <a:t> </a:t>
            </a:r>
            <a:r>
              <a:rPr lang="en-US" sz="1800" b="1" dirty="0">
                <a:solidFill>
                  <a:srgbClr val="C00000"/>
                </a:solidFill>
                <a:latin typeface="Book Antiqua" pitchFamily="18" charset="0"/>
              </a:rPr>
              <a:t>S. </a:t>
            </a:r>
            <a:r>
              <a:rPr lang="en-US" sz="1800" dirty="0" err="1">
                <a:solidFill>
                  <a:srgbClr val="C00000"/>
                </a:solidFill>
                <a:latin typeface="Book Antiqua" pitchFamily="18" charset="0"/>
              </a:rPr>
              <a:t>Evolutive</a:t>
            </a:r>
            <a:r>
              <a:rPr lang="en-US" sz="1800" dirty="0">
                <a:solidFill>
                  <a:srgbClr val="C00000"/>
                </a:solidFill>
                <a:latin typeface="Book Antiqua" pitchFamily="18" charset="0"/>
              </a:rPr>
              <a:t> interpretation of acts of the ECHR and law enforcement of the Constitutional Court of the Russian Federation / ICON•S 2017 Conference on “Courts, Powers, Public Law”, Copenhagen, July 5-7, 2017. P. 163–164.</a:t>
            </a:r>
          </a:p>
          <a:p>
            <a:pPr fontAlgn="auto">
              <a:spcAft>
                <a:spcPts val="0"/>
              </a:spcAft>
              <a:buFont typeface="Arial" pitchFamily="34" charset="0"/>
              <a:buChar char="•"/>
              <a:defRPr/>
            </a:pPr>
            <a:endParaRPr lang="ru-RU"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Научные статьи </a:t>
            </a:r>
          </a:p>
        </p:txBody>
      </p:sp>
      <p:graphicFrame>
        <p:nvGraphicFramePr>
          <p:cNvPr id="7" name="Объект 6"/>
          <p:cNvGraphicFramePr>
            <a:graphicFrameLocks noGrp="1"/>
          </p:cNvGraphicFramePr>
          <p:nvPr>
            <p:ph idx="1"/>
            <p:extLst>
              <p:ext uri="{D42A27DB-BD31-4B8C-83A1-F6EECF244321}">
                <p14:modId xmlns:p14="http://schemas.microsoft.com/office/powerpoint/2010/main" val="309022625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6129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p:txBody>
          <a:bodyPr/>
          <a:lstStyle/>
          <a:p>
            <a:r>
              <a:rPr lang="ru-RU" sz="3200" b="1" smtClean="0">
                <a:solidFill>
                  <a:schemeClr val="accent2"/>
                </a:solidFill>
              </a:rPr>
              <a:t>Сборники научных трудов, изданные кафедрой:</a:t>
            </a:r>
            <a:r>
              <a:rPr lang="ru-RU" sz="3200" smtClean="0">
                <a:solidFill>
                  <a:schemeClr val="accent2"/>
                </a:solidFill>
              </a:rPr>
              <a:t/>
            </a:r>
            <a:br>
              <a:rPr lang="ru-RU" sz="3200" smtClean="0">
                <a:solidFill>
                  <a:schemeClr val="accent2"/>
                </a:solidFill>
              </a:rPr>
            </a:br>
            <a:endParaRPr lang="ru-RU" sz="3200" smtClean="0">
              <a:solidFill>
                <a:schemeClr val="accent2"/>
              </a:solidFill>
            </a:endParaRPr>
          </a:p>
        </p:txBody>
      </p:sp>
      <p:sp>
        <p:nvSpPr>
          <p:cNvPr id="69635" name="Rectangle 3"/>
          <p:cNvSpPr>
            <a:spLocks noGrp="1"/>
          </p:cNvSpPr>
          <p:nvPr>
            <p:ph type="body" idx="1"/>
          </p:nvPr>
        </p:nvSpPr>
        <p:spPr/>
        <p:txBody>
          <a:bodyPr/>
          <a:lstStyle/>
          <a:p>
            <a:r>
              <a:rPr lang="ru-RU" sz="2000" dirty="0" smtClean="0">
                <a:solidFill>
                  <a:schemeClr val="accent2"/>
                </a:solidFill>
              </a:rPr>
              <a:t>Досудебные и судебные примирительные процедуры: сборник статей по итогам Международной научно-практической конференции; 8-9 декабря 2016 г., г. Воронеж / Под ред. Е.И. Носыревой, Д.Г. Фильченко. М.: </a:t>
            </a:r>
            <a:r>
              <a:rPr lang="ru-RU" sz="2000" dirty="0" err="1" smtClean="0">
                <a:solidFill>
                  <a:schemeClr val="accent2"/>
                </a:solidFill>
              </a:rPr>
              <a:t>Инфотропик</a:t>
            </a:r>
            <a:r>
              <a:rPr lang="ru-RU" sz="2000" dirty="0" smtClean="0">
                <a:solidFill>
                  <a:schemeClr val="accent2"/>
                </a:solidFill>
              </a:rPr>
              <a:t> Медиа, 2017. 220 с.</a:t>
            </a:r>
          </a:p>
          <a:p>
            <a:r>
              <a:rPr lang="ru-RU" sz="2000" dirty="0">
                <a:solidFill>
                  <a:schemeClr val="accent2"/>
                </a:solidFill>
              </a:rPr>
              <a:t>Современные проблемы международного и евразийского правосудия. – Сер.: Юбилеи, конференции, форумы. – </a:t>
            </a:r>
            <a:r>
              <a:rPr lang="ru-RU" sz="2000" dirty="0" err="1">
                <a:solidFill>
                  <a:schemeClr val="accent2"/>
                </a:solidFill>
              </a:rPr>
              <a:t>Вып</a:t>
            </a:r>
            <a:r>
              <a:rPr lang="ru-RU" sz="2000" dirty="0">
                <a:solidFill>
                  <a:schemeClr val="accent2"/>
                </a:solidFill>
              </a:rPr>
              <a:t>. 10 : Материалы Международной научно-практической конференции (Воронеж, 6 октября 2017 г.) / под ред. Ю.Н. </a:t>
            </a:r>
            <a:r>
              <a:rPr lang="ru-RU" sz="2000" dirty="0" err="1">
                <a:solidFill>
                  <a:schemeClr val="accent2"/>
                </a:solidFill>
              </a:rPr>
              <a:t>Старилова</a:t>
            </a:r>
            <a:r>
              <a:rPr lang="ru-RU" sz="2000" dirty="0">
                <a:solidFill>
                  <a:schemeClr val="accent2"/>
                </a:solidFill>
              </a:rPr>
              <a:t>. – Воронеж: Издательский дом ВГУ, 2017</a:t>
            </a:r>
            <a:r>
              <a:rPr lang="ru-RU" sz="2000" dirty="0" smtClean="0">
                <a:solidFill>
                  <a:schemeClr val="accent2"/>
                </a:solidFill>
              </a:rPr>
              <a:t>. 154 с. </a:t>
            </a:r>
          </a:p>
          <a:p>
            <a:r>
              <a:rPr lang="ru-RU" sz="2000" dirty="0">
                <a:solidFill>
                  <a:schemeClr val="accent2"/>
                </a:solidFill>
              </a:rPr>
              <a:t>Актуальные проблемы защиты прав и свобод личности: теория, история, практика: материалы Всероссийской научно-практической конференции / под ред. Н.В. Малиновской. - Воронеж: Научная книга, 2017. - 146 с. (9,1 </a:t>
            </a:r>
            <a:r>
              <a:rPr lang="ru-RU" sz="2000" dirty="0" err="1">
                <a:solidFill>
                  <a:schemeClr val="accent2"/>
                </a:solidFill>
              </a:rPr>
              <a:t>п.л</a:t>
            </a:r>
            <a:r>
              <a:rPr lang="ru-RU" sz="2000" dirty="0">
                <a:solidFill>
                  <a:schemeClr val="accent2"/>
                </a:solidFill>
              </a:rPr>
              <a:t>.)</a:t>
            </a:r>
            <a:endParaRPr lang="ru-RU" sz="2000" dirty="0" smtClean="0">
              <a:solidFill>
                <a:schemeClr val="accent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Учебники</a:t>
            </a:r>
            <a:endParaRPr lang="ru-RU" dirty="0">
              <a:solidFill>
                <a:srgbClr val="C00000"/>
              </a:solidFill>
            </a:endParaRPr>
          </a:p>
        </p:txBody>
      </p:sp>
      <p:sp>
        <p:nvSpPr>
          <p:cNvPr id="3" name="Объект 2"/>
          <p:cNvSpPr>
            <a:spLocks noGrp="1"/>
          </p:cNvSpPr>
          <p:nvPr>
            <p:ph idx="1"/>
          </p:nvPr>
        </p:nvSpPr>
        <p:spPr/>
        <p:txBody>
          <a:bodyPr/>
          <a:lstStyle/>
          <a:p>
            <a:pPr lvl="0"/>
            <a:r>
              <a:rPr lang="ru-RU" sz="1800" dirty="0">
                <a:solidFill>
                  <a:srgbClr val="C00000"/>
                </a:solidFill>
              </a:rPr>
              <a:t>Общее административное право: учебник: в 2 ч. – Ч. 2: Административно-деликтное право (КоАП РФ). Административное судопроизводство (КАС РФ) / под ред. Ю.Н. </a:t>
            </a:r>
            <a:r>
              <a:rPr lang="ru-RU" sz="1800" dirty="0" err="1">
                <a:solidFill>
                  <a:srgbClr val="C00000"/>
                </a:solidFill>
              </a:rPr>
              <a:t>Старилова</a:t>
            </a:r>
            <a:r>
              <a:rPr lang="ru-RU" sz="1800" dirty="0">
                <a:solidFill>
                  <a:srgbClr val="C00000"/>
                </a:solidFill>
              </a:rPr>
              <a:t>; Воронежский государственный университет. – 2-е изд., пересмотр. и доп. – Воронеж: Издательский дом ВГУ, 2017. – 822 с. </a:t>
            </a:r>
          </a:p>
          <a:p>
            <a:pPr lvl="0"/>
            <a:r>
              <a:rPr lang="ru-RU" sz="1800" dirty="0">
                <a:solidFill>
                  <a:srgbClr val="C00000"/>
                </a:solidFill>
              </a:rPr>
              <a:t>Финансовое право России : учебник для прикладного </a:t>
            </a:r>
            <a:r>
              <a:rPr lang="ru-RU" sz="1800" dirty="0" err="1">
                <a:solidFill>
                  <a:srgbClr val="C00000"/>
                </a:solidFill>
              </a:rPr>
              <a:t>бакалавриата</a:t>
            </a:r>
            <a:r>
              <a:rPr lang="ru-RU" sz="1800" dirty="0">
                <a:solidFill>
                  <a:srgbClr val="C00000"/>
                </a:solidFill>
              </a:rPr>
              <a:t> / М. В. </a:t>
            </a:r>
            <a:r>
              <a:rPr lang="ru-RU" sz="1800" dirty="0" err="1">
                <a:solidFill>
                  <a:srgbClr val="C00000"/>
                </a:solidFill>
              </a:rPr>
              <a:t>Сенцова</a:t>
            </a:r>
            <a:r>
              <a:rPr lang="ru-RU" sz="1800" dirty="0">
                <a:solidFill>
                  <a:srgbClr val="C00000"/>
                </a:solidFill>
              </a:rPr>
              <a:t> [и др.] ; отв. ред. М. В. </a:t>
            </a:r>
            <a:r>
              <a:rPr lang="ru-RU" sz="1800" dirty="0" err="1">
                <a:solidFill>
                  <a:srgbClr val="C00000"/>
                </a:solidFill>
              </a:rPr>
              <a:t>Сенцова</a:t>
            </a:r>
            <a:r>
              <a:rPr lang="ru-RU" sz="1800" dirty="0">
                <a:solidFill>
                  <a:srgbClr val="C00000"/>
                </a:solidFill>
              </a:rPr>
              <a:t>. — 5-е изд., </a:t>
            </a:r>
            <a:r>
              <a:rPr lang="ru-RU" sz="1800" dirty="0" err="1">
                <a:solidFill>
                  <a:srgbClr val="C00000"/>
                </a:solidFill>
              </a:rPr>
              <a:t>перераб</a:t>
            </a:r>
            <a:r>
              <a:rPr lang="ru-RU" sz="1800" dirty="0">
                <a:solidFill>
                  <a:srgbClr val="C00000"/>
                </a:solidFill>
              </a:rPr>
              <a:t>. и доп. — М. : Издательство </a:t>
            </a:r>
            <a:r>
              <a:rPr lang="ru-RU" sz="1800" dirty="0" err="1">
                <a:solidFill>
                  <a:srgbClr val="C00000"/>
                </a:solidFill>
              </a:rPr>
              <a:t>Юрайт</a:t>
            </a:r>
            <a:r>
              <a:rPr lang="ru-RU" sz="1800" dirty="0">
                <a:solidFill>
                  <a:srgbClr val="C00000"/>
                </a:solidFill>
              </a:rPr>
              <a:t>, 2017. — 388 с.</a:t>
            </a:r>
          </a:p>
          <a:p>
            <a:pPr lvl="0"/>
            <a:r>
              <a:rPr lang="ru-RU" sz="1800" dirty="0">
                <a:solidFill>
                  <a:srgbClr val="C00000"/>
                </a:solidFill>
              </a:rPr>
              <a:t>Махина С.Н.  // Транспортная безопасность: учебник / Александров А.Н., </a:t>
            </a:r>
            <a:r>
              <a:rPr lang="ru-RU" sz="1800" dirty="0" err="1">
                <a:solidFill>
                  <a:srgbClr val="C00000"/>
                </a:solidFill>
              </a:rPr>
              <a:t>Гундаров</a:t>
            </a:r>
            <a:r>
              <a:rPr lang="ru-RU" sz="1800" dirty="0">
                <a:solidFill>
                  <a:srgbClr val="C00000"/>
                </a:solidFill>
              </a:rPr>
              <a:t> А.В., Махина С.Н. и др. -Белгород, 2017. 412 с. </a:t>
            </a:r>
          </a:p>
          <a:p>
            <a:pPr lvl="0"/>
            <a:r>
              <a:rPr lang="ru-RU" sz="1800" dirty="0">
                <a:solidFill>
                  <a:srgbClr val="C00000"/>
                </a:solidFill>
              </a:rPr>
              <a:t>Махина С.Н. // Учебник (электронное издание) Административная юрисдикция ОВД: учебник (электронное издание)» / </a:t>
            </a:r>
            <a:r>
              <a:rPr lang="ru-RU" sz="1800" dirty="0" err="1">
                <a:solidFill>
                  <a:srgbClr val="C00000"/>
                </a:solidFill>
              </a:rPr>
              <a:t>Карагодин</a:t>
            </a:r>
            <a:r>
              <a:rPr lang="ru-RU" sz="1800" dirty="0">
                <a:solidFill>
                  <a:srgbClr val="C00000"/>
                </a:solidFill>
              </a:rPr>
              <a:t> А.В., Степкин Р.М., Дудаев А.Б., Москаленко С.А., Самсонов В.Н., Махина С.Н. Белгород, 2017.</a:t>
            </a:r>
          </a:p>
          <a:p>
            <a:endParaRPr lang="ru-RU" dirty="0"/>
          </a:p>
        </p:txBody>
      </p:sp>
    </p:spTree>
    <p:extLst>
      <p:ext uri="{BB962C8B-B14F-4D97-AF65-F5344CB8AC3E}">
        <p14:creationId xmlns:p14="http://schemas.microsoft.com/office/powerpoint/2010/main" val="698598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Учебники</a:t>
            </a:r>
            <a:endParaRPr lang="ru-RU" dirty="0">
              <a:solidFill>
                <a:srgbClr val="C00000"/>
              </a:solidFill>
            </a:endParaRPr>
          </a:p>
        </p:txBody>
      </p:sp>
      <p:sp>
        <p:nvSpPr>
          <p:cNvPr id="3" name="Объект 2"/>
          <p:cNvSpPr>
            <a:spLocks noGrp="1"/>
          </p:cNvSpPr>
          <p:nvPr>
            <p:ph idx="1"/>
          </p:nvPr>
        </p:nvSpPr>
        <p:spPr/>
        <p:txBody>
          <a:bodyPr/>
          <a:lstStyle/>
          <a:p>
            <a:pPr algn="just"/>
            <a:r>
              <a:rPr lang="ru-RU" sz="2400" dirty="0">
                <a:solidFill>
                  <a:srgbClr val="FF0000"/>
                </a:solidFill>
              </a:rPr>
              <a:t>Бирюков П.Н. Международное право: учебник для бакалавров. 9-е изд. В 2 т. – М: </a:t>
            </a:r>
            <a:r>
              <a:rPr lang="ru-RU" sz="2400" dirty="0" err="1">
                <a:solidFill>
                  <a:srgbClr val="FF0000"/>
                </a:solidFill>
              </a:rPr>
              <a:t>Юрайт</a:t>
            </a:r>
            <a:r>
              <a:rPr lang="ru-RU" sz="2400" dirty="0">
                <a:solidFill>
                  <a:srgbClr val="FF0000"/>
                </a:solidFill>
              </a:rPr>
              <a:t>, 2017. Т. 1. – 365 с. (34,4 </a:t>
            </a:r>
            <a:r>
              <a:rPr lang="ru-RU" sz="2400" dirty="0" err="1">
                <a:solidFill>
                  <a:srgbClr val="FF0000"/>
                </a:solidFill>
              </a:rPr>
              <a:t>п.л</a:t>
            </a:r>
            <a:r>
              <a:rPr lang="ru-RU" sz="2400" dirty="0">
                <a:solidFill>
                  <a:srgbClr val="FF0000"/>
                </a:solidFill>
              </a:rPr>
              <a:t>.) </a:t>
            </a:r>
          </a:p>
          <a:p>
            <a:pPr algn="just"/>
            <a:r>
              <a:rPr lang="ru-RU" sz="2400" dirty="0" smtClean="0">
                <a:solidFill>
                  <a:srgbClr val="FF0000"/>
                </a:solidFill>
              </a:rPr>
              <a:t>Бирюков </a:t>
            </a:r>
            <a:r>
              <a:rPr lang="ru-RU" sz="2400" dirty="0">
                <a:solidFill>
                  <a:srgbClr val="FF0000"/>
                </a:solidFill>
              </a:rPr>
              <a:t>П.Н. Международное право: учебник для бакалавров. 9-е изд. В 2 т. – М: </a:t>
            </a:r>
            <a:r>
              <a:rPr lang="ru-RU" sz="2400" dirty="0" err="1">
                <a:solidFill>
                  <a:srgbClr val="FF0000"/>
                </a:solidFill>
              </a:rPr>
              <a:t>Юрайт</a:t>
            </a:r>
            <a:r>
              <a:rPr lang="ru-RU" sz="2400" dirty="0">
                <a:solidFill>
                  <a:srgbClr val="FF0000"/>
                </a:solidFill>
              </a:rPr>
              <a:t>, 2017. Т. 2 – 290 с. (25,6 </a:t>
            </a:r>
            <a:r>
              <a:rPr lang="ru-RU" sz="2400" dirty="0" err="1">
                <a:solidFill>
                  <a:srgbClr val="FF0000"/>
                </a:solidFill>
              </a:rPr>
              <a:t>п.л</a:t>
            </a:r>
            <a:r>
              <a:rPr lang="ru-RU" sz="2400" dirty="0">
                <a:solidFill>
                  <a:srgbClr val="FF0000"/>
                </a:solidFill>
              </a:rPr>
              <a:t>.)</a:t>
            </a:r>
          </a:p>
          <a:p>
            <a:pPr algn="just"/>
            <a:r>
              <a:rPr lang="ru-RU" sz="2400" dirty="0" smtClean="0">
                <a:solidFill>
                  <a:srgbClr val="FF0000"/>
                </a:solidFill>
              </a:rPr>
              <a:t>Международное </a:t>
            </a:r>
            <a:r>
              <a:rPr lang="ru-RU" sz="2400" dirty="0">
                <a:solidFill>
                  <a:srgbClr val="FF0000"/>
                </a:solidFill>
              </a:rPr>
              <a:t>право: Учебник для бакалавров / Отв. ред. Р.М. Валеев, Г.И. Курдюков. - М.: Статут, 2017. С. 120-135 (1 </a:t>
            </a:r>
            <a:r>
              <a:rPr lang="ru-RU" sz="2400" dirty="0" err="1">
                <a:solidFill>
                  <a:srgbClr val="FF0000"/>
                </a:solidFill>
              </a:rPr>
              <a:t>п.л</a:t>
            </a:r>
            <a:r>
              <a:rPr lang="ru-RU" sz="2400" dirty="0">
                <a:solidFill>
                  <a:srgbClr val="FF0000"/>
                </a:solidFill>
              </a:rPr>
              <a:t>.)</a:t>
            </a:r>
          </a:p>
          <a:p>
            <a:endParaRPr lang="ru-RU" sz="2400" dirty="0"/>
          </a:p>
        </p:txBody>
      </p:sp>
    </p:spTree>
    <p:extLst>
      <p:ext uri="{BB962C8B-B14F-4D97-AF65-F5344CB8AC3E}">
        <p14:creationId xmlns:p14="http://schemas.microsoft.com/office/powerpoint/2010/main" val="1151711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1"/>
            <a:r>
              <a:rPr lang="ru-RU" sz="3000" dirty="0">
                <a:solidFill>
                  <a:srgbClr val="C00000"/>
                </a:solidFill>
              </a:rPr>
              <a:t>УЧЕБНЫЕ И УЧЕБНО-МЕТОДИЧЕСКИЕ</a:t>
            </a:r>
            <a:r>
              <a:rPr lang="ru-RU" sz="3000" b="1" dirty="0">
                <a:solidFill>
                  <a:srgbClr val="C00000"/>
                </a:solidFill>
              </a:rPr>
              <a:t/>
            </a:r>
            <a:br>
              <a:rPr lang="ru-RU" sz="3000" b="1" dirty="0">
                <a:solidFill>
                  <a:srgbClr val="C00000"/>
                </a:solidFill>
              </a:rPr>
            </a:br>
            <a:r>
              <a:rPr lang="ru-RU" sz="3000" dirty="0">
                <a:solidFill>
                  <a:srgbClr val="C00000"/>
                </a:solidFill>
              </a:rPr>
              <a:t>ПОСОБИЯ И ПРАКТИКУМЫ</a:t>
            </a:r>
            <a:r>
              <a:rPr lang="ru-RU" sz="3000" b="1" dirty="0">
                <a:solidFill>
                  <a:srgbClr val="C00000"/>
                </a:solidFill>
              </a:rPr>
              <a:t/>
            </a:r>
            <a:br>
              <a:rPr lang="ru-RU" sz="3000" b="1" dirty="0">
                <a:solidFill>
                  <a:srgbClr val="C00000"/>
                </a:solidFill>
              </a:rPr>
            </a:br>
            <a:endParaRPr lang="ru-RU" sz="3000" dirty="0">
              <a:solidFill>
                <a:srgbClr val="C00000"/>
              </a:solidFill>
            </a:endParaRPr>
          </a:p>
        </p:txBody>
      </p:sp>
      <p:sp>
        <p:nvSpPr>
          <p:cNvPr id="3" name="Объект 2"/>
          <p:cNvSpPr>
            <a:spLocks noGrp="1"/>
          </p:cNvSpPr>
          <p:nvPr>
            <p:ph idx="1"/>
          </p:nvPr>
        </p:nvSpPr>
        <p:spPr/>
        <p:txBody>
          <a:bodyPr/>
          <a:lstStyle/>
          <a:p>
            <a:pPr algn="ctr"/>
            <a:r>
              <a:rPr lang="ru-RU" b="1" dirty="0" smtClean="0">
                <a:solidFill>
                  <a:srgbClr val="C00000"/>
                </a:solidFill>
              </a:rPr>
              <a:t>2017 – 35</a:t>
            </a:r>
          </a:p>
          <a:p>
            <a:pPr algn="ctr"/>
            <a:r>
              <a:rPr lang="ru-RU" b="1" dirty="0" smtClean="0">
                <a:solidFill>
                  <a:srgbClr val="C00000"/>
                </a:solidFill>
              </a:rPr>
              <a:t>2016 – 28 </a:t>
            </a:r>
          </a:p>
        </p:txBody>
      </p:sp>
    </p:spTree>
    <p:extLst>
      <p:ext uri="{BB962C8B-B14F-4D97-AF65-F5344CB8AC3E}">
        <p14:creationId xmlns:p14="http://schemas.microsoft.com/office/powerpoint/2010/main" val="674840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b="1" dirty="0" smtClean="0">
                <a:solidFill>
                  <a:srgbClr val="C00000"/>
                </a:solidFill>
              </a:rPr>
              <a:t>Объединенный совет по защите диссертаций на соискание ученой степени кандидата наук, на соискание ученой степени доктора наук Д 999.104.03</a:t>
            </a:r>
            <a:endParaRPr lang="ru-RU" sz="2000" dirty="0">
              <a:solidFill>
                <a:srgbClr val="C00000"/>
              </a:solidFill>
            </a:endParaRPr>
          </a:p>
        </p:txBody>
      </p:sp>
      <p:sp>
        <p:nvSpPr>
          <p:cNvPr id="3" name="Содержимое 2"/>
          <p:cNvSpPr>
            <a:spLocks noGrp="1"/>
          </p:cNvSpPr>
          <p:nvPr>
            <p:ph idx="1"/>
          </p:nvPr>
        </p:nvSpPr>
        <p:spPr/>
        <p:txBody>
          <a:bodyPr/>
          <a:lstStyle/>
          <a:p>
            <a:pPr algn="just"/>
            <a:r>
              <a:rPr lang="ru-RU" sz="2000" dirty="0" smtClean="0"/>
              <a:t>21–22 февраля 2017 года было проведено 6 заседаний диссертационного совета, на которых рассмотрены 6 кандидатских диссертаций. По всем диссертационным работам объединенный совет принял решение о присуждении соискателям ученой степени кандидата юридических наук</a:t>
            </a:r>
          </a:p>
          <a:p>
            <a:pPr algn="just">
              <a:buNone/>
            </a:pPr>
            <a:endParaRPr lang="ru-RU" sz="2000" dirty="0">
              <a:solidFill>
                <a:srgbClr val="C00000"/>
              </a:solidFill>
            </a:endParaRPr>
          </a:p>
        </p:txBody>
      </p:sp>
      <p:pic>
        <p:nvPicPr>
          <p:cNvPr id="1026" name="Picture 2" descr="C:\Users\ORogacheva.AK\Desktop\20170228_5.jpg"/>
          <p:cNvPicPr>
            <a:picLocks noChangeAspect="1" noChangeArrowheads="1"/>
          </p:cNvPicPr>
          <p:nvPr/>
        </p:nvPicPr>
        <p:blipFill>
          <a:blip r:embed="rId2"/>
          <a:srcRect/>
          <a:stretch>
            <a:fillRect/>
          </a:stretch>
        </p:blipFill>
        <p:spPr bwMode="auto">
          <a:xfrm>
            <a:off x="2285984" y="3286124"/>
            <a:ext cx="4445000" cy="304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b="1" dirty="0" smtClean="0">
                <a:solidFill>
                  <a:srgbClr val="C00000"/>
                </a:solidFill>
              </a:rPr>
              <a:t>Объединенный совет по защите диссертаций на соискание ученой степени кандидата наук, на соискание ученой степени доктора наук Д 999.104.03</a:t>
            </a:r>
            <a:endParaRPr lang="ru-RU" sz="2000" dirty="0">
              <a:solidFill>
                <a:srgbClr val="C00000"/>
              </a:solidFill>
            </a:endParaRPr>
          </a:p>
        </p:txBody>
      </p:sp>
      <p:sp>
        <p:nvSpPr>
          <p:cNvPr id="3" name="Содержимое 2"/>
          <p:cNvSpPr>
            <a:spLocks noGrp="1"/>
          </p:cNvSpPr>
          <p:nvPr>
            <p:ph idx="1"/>
          </p:nvPr>
        </p:nvSpPr>
        <p:spPr/>
        <p:txBody>
          <a:bodyPr/>
          <a:lstStyle/>
          <a:p>
            <a:pPr algn="just"/>
            <a:r>
              <a:rPr lang="ru-RU" sz="2000" dirty="0" smtClean="0"/>
              <a:t>25–26 мая 2017 года состоялись защиты в основном представителей Воронежской научной школы юридического факультета:</a:t>
            </a:r>
          </a:p>
          <a:p>
            <a:pPr algn="just"/>
            <a:r>
              <a:rPr lang="ru-RU" sz="2000" dirty="0" err="1" smtClean="0"/>
              <a:t>Соломахи</a:t>
            </a:r>
            <a:r>
              <a:rPr lang="ru-RU" sz="2000" dirty="0" smtClean="0"/>
              <a:t> Д.В. по научной специальности 12.00.02 – конституционное право; конституционный судебный процесс; муниципальное право. Научным руководителем выступила </a:t>
            </a:r>
            <a:r>
              <a:rPr lang="ru-RU" sz="2000" dirty="0" err="1" smtClean="0"/>
              <a:t>д.ю.н</a:t>
            </a:r>
            <a:r>
              <a:rPr lang="ru-RU" sz="2000" dirty="0" smtClean="0"/>
              <a:t>., профессор Татьяна Михайловна </a:t>
            </a:r>
            <a:r>
              <a:rPr lang="ru-RU" sz="2000" dirty="0" err="1" smtClean="0"/>
              <a:t>Бялкина</a:t>
            </a:r>
            <a:r>
              <a:rPr lang="ru-RU" sz="2000" dirty="0" smtClean="0"/>
              <a:t>. Тема диссертации: «Управление муниципальным имуществом и местным бюджетом: как функция местного самоуправления: правовые основы и проблемы реализации»;</a:t>
            </a:r>
          </a:p>
          <a:p>
            <a:pPr algn="just"/>
            <a:r>
              <a:rPr lang="ru-RU" sz="2000" dirty="0" smtClean="0"/>
              <a:t>Николаенко Е.А. по научной специальности 12.00.14 – административное право; административный процесс. Научным руководителем выступила </a:t>
            </a:r>
            <a:r>
              <a:rPr lang="ru-RU" sz="2000" dirty="0" err="1" smtClean="0"/>
              <a:t>д.ю.н</a:t>
            </a:r>
            <a:r>
              <a:rPr lang="ru-RU" sz="2000" dirty="0" smtClean="0"/>
              <a:t>., профессор Светлана Николаевна Махина. Тема диссертации: «Административно-правовое регулирование прохождения службы курсантами образовательных организаций МВД России»;</a:t>
            </a:r>
          </a:p>
          <a:p>
            <a:pPr algn="just"/>
            <a:endParaRPr lang="ru-RU" sz="2000" dirty="0" smtClean="0"/>
          </a:p>
          <a:p>
            <a:pPr algn="just"/>
            <a:endParaRPr lang="ru-RU" sz="20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650" y="549275"/>
            <a:ext cx="8064500" cy="6142038"/>
          </a:xfrm>
          <a:prstGeom prst="rect">
            <a:avLst/>
          </a:prstGeom>
        </p:spPr>
        <p:txBody>
          <a:bodyPr>
            <a:spAutoFit/>
          </a:bodyPr>
          <a:lstStyle/>
          <a:p>
            <a:pPr indent="450215" algn="just" fontAlgn="auto">
              <a:lnSpc>
                <a:spcPct val="107000"/>
              </a:lnSpc>
              <a:spcBef>
                <a:spcPts val="0"/>
              </a:spcBef>
              <a:spcAft>
                <a:spcPts val="0"/>
              </a:spcAft>
              <a:tabLst>
                <a:tab pos="2409825" algn="l"/>
              </a:tabLst>
              <a:defRPr/>
            </a:pPr>
            <a:r>
              <a:rPr lang="ru-RU" sz="1600" b="1"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Приоритетные направления фундаментальных работ </a:t>
            </a: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ученых юридического факультета ВГУ определены в соответствии с перечнем приоритетных направлений фундаментальных исследований, утвержденным Президиумом Российской академии наук.</a:t>
            </a:r>
          </a:p>
          <a:p>
            <a:pPr indent="450215" algn="just" fontAlgn="auto">
              <a:lnSpc>
                <a:spcPct val="107000"/>
              </a:lnSpc>
              <a:spcBef>
                <a:spcPts val="0"/>
              </a:spcBef>
              <a:spcAft>
                <a:spcPts val="0"/>
              </a:spcAft>
              <a:tabLst>
                <a:tab pos="240982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В рамках приоритетного направления фундаментальных исследований </a:t>
            </a:r>
            <a:r>
              <a:rPr lang="ru-RU" sz="1600" b="1"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«Укрепление российской государственности, включая федеративные отношения»</a:t>
            </a: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 ведутся научные работы по темам: </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российское государство и правовая система: современное развитие, проблемы и перспективы;</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проблемы современного </a:t>
            </a:r>
            <a:r>
              <a:rPr lang="ru-RU" sz="1600" dirty="0" err="1">
                <a:solidFill>
                  <a:srgbClr val="C00000"/>
                </a:solidFill>
                <a:latin typeface="Book Antiqua" panose="02040602050305030304" pitchFamily="18" charset="0"/>
                <a:ea typeface="Calibri" panose="020F0502020204030204" pitchFamily="34" charset="0"/>
                <a:cs typeface="Times New Roman" panose="02020603050405020304" pitchFamily="18" charset="0"/>
              </a:rPr>
              <a:t>частно</a:t>
            </a: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-правового и публично-правового регулирования;</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государственная власть: основные проблемы формирования, осуществления и развития; </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современные концепции государственно-правового развития Российской Федерации; </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модернизация государственно-правовых институтов; </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модернизация правовой системы и законодательства Российской Федерации; </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эффективность функционирования российского государства;</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гражданское общество и государство в России; </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исследование проблем государства и права древневосточных и античных цивилизаций; </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a:p>
            <a:pPr marL="342900" indent="-342900" algn="just" fontAlgn="auto">
              <a:lnSpc>
                <a:spcPct val="107000"/>
              </a:lnSpc>
              <a:spcBef>
                <a:spcPts val="0"/>
              </a:spcBef>
              <a:spcAft>
                <a:spcPts val="0"/>
              </a:spcAft>
              <a:buFont typeface="+mj-lt"/>
              <a:buAutoNum type="arabicParenR"/>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единое правовое пространство России: содержание, структура, правовые средства обеспечения, развития и защиты; </a:t>
            </a:r>
            <a:endParaRPr lang="ru-RU" sz="1200" dirty="0">
              <a:solidFill>
                <a:srgbClr val="C00000"/>
              </a:solidFill>
              <a:latin typeface="Book Antiqua" panose="0204060205030503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b="1" dirty="0" smtClean="0">
                <a:solidFill>
                  <a:srgbClr val="C00000"/>
                </a:solidFill>
              </a:rPr>
              <a:t>Объединенный совет по защите диссертаций на соискание ученой степени кандидата наук, на соискание ученой степени доктора наук Д 999.104.03</a:t>
            </a:r>
            <a:endParaRPr lang="ru-RU" sz="2000" dirty="0">
              <a:solidFill>
                <a:srgbClr val="C00000"/>
              </a:solidFill>
            </a:endParaRPr>
          </a:p>
        </p:txBody>
      </p:sp>
      <p:sp>
        <p:nvSpPr>
          <p:cNvPr id="3" name="Содержимое 2"/>
          <p:cNvSpPr>
            <a:spLocks noGrp="1"/>
          </p:cNvSpPr>
          <p:nvPr>
            <p:ph idx="1"/>
          </p:nvPr>
        </p:nvSpPr>
        <p:spPr/>
        <p:txBody>
          <a:bodyPr/>
          <a:lstStyle/>
          <a:p>
            <a:pPr algn="just"/>
            <a:r>
              <a:rPr lang="ru-RU" sz="2000" dirty="0" err="1" smtClean="0"/>
              <a:t>Щербининой</a:t>
            </a:r>
            <a:r>
              <a:rPr lang="ru-RU" sz="2000" dirty="0" smtClean="0"/>
              <a:t> Н.Н. по научной специальности 12.00.14 – административное право; административный процесс. Научным руководителем выступила </a:t>
            </a:r>
            <a:r>
              <a:rPr lang="ru-RU" sz="2000" dirty="0" err="1" smtClean="0"/>
              <a:t>д.ю.н</a:t>
            </a:r>
            <a:r>
              <a:rPr lang="ru-RU" sz="2000" dirty="0" smtClean="0"/>
              <a:t>., профессор Валентина Васильевна </a:t>
            </a:r>
            <a:r>
              <a:rPr lang="ru-RU" sz="2000" dirty="0" err="1" smtClean="0"/>
              <a:t>Гриценко</a:t>
            </a:r>
            <a:r>
              <a:rPr lang="ru-RU" sz="2000" dirty="0" smtClean="0"/>
              <a:t>. Тема диссертации: «Электронные государственные услуги в Российской Федерации: административно-правовой статус».</a:t>
            </a:r>
          </a:p>
          <a:p>
            <a:pPr algn="just"/>
            <a:endParaRPr lang="ru-RU" sz="2000" dirty="0"/>
          </a:p>
        </p:txBody>
      </p:sp>
      <p:pic>
        <p:nvPicPr>
          <p:cNvPr id="3074" name="Picture 2" descr="C:\Users\ORogacheva.AK\Desktop\20170531_3.jpg"/>
          <p:cNvPicPr>
            <a:picLocks noChangeAspect="1" noChangeArrowheads="1"/>
          </p:cNvPicPr>
          <p:nvPr/>
        </p:nvPicPr>
        <p:blipFill>
          <a:blip r:embed="rId2"/>
          <a:srcRect/>
          <a:stretch>
            <a:fillRect/>
          </a:stretch>
        </p:blipFill>
        <p:spPr bwMode="auto">
          <a:xfrm>
            <a:off x="2357422" y="3214686"/>
            <a:ext cx="4445000" cy="304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b="1" dirty="0" smtClean="0">
                <a:solidFill>
                  <a:srgbClr val="C00000"/>
                </a:solidFill>
              </a:rPr>
              <a:t>Объединенный совет по защите диссертаций на соискание ученой степени кандидата наук, на соискание ученой степени доктора наук Д 999.104.03</a:t>
            </a:r>
            <a:endParaRPr lang="ru-RU" sz="2000" dirty="0">
              <a:solidFill>
                <a:srgbClr val="C00000"/>
              </a:solidFill>
            </a:endParaRPr>
          </a:p>
        </p:txBody>
      </p:sp>
      <p:sp>
        <p:nvSpPr>
          <p:cNvPr id="3" name="Содержимое 2"/>
          <p:cNvSpPr>
            <a:spLocks noGrp="1"/>
          </p:cNvSpPr>
          <p:nvPr>
            <p:ph idx="1"/>
          </p:nvPr>
        </p:nvSpPr>
        <p:spPr/>
        <p:txBody>
          <a:bodyPr/>
          <a:lstStyle/>
          <a:p>
            <a:pPr algn="just"/>
            <a:r>
              <a:rPr lang="ru-RU" sz="2000" dirty="0" smtClean="0"/>
              <a:t>Бабуриной В.Л. по научной специальности 12.00.02 - конституционное право; конституционный судебный процесс; муниципальное право. Научным руководителем выступила </a:t>
            </a:r>
            <a:r>
              <a:rPr lang="ru-RU" sz="2000" dirty="0" err="1" smtClean="0"/>
              <a:t>д.ю.н</a:t>
            </a:r>
            <a:r>
              <a:rPr lang="ru-RU" sz="2000" dirty="0" smtClean="0"/>
              <a:t>., профессор Наталья Владимировна </a:t>
            </a:r>
            <a:r>
              <a:rPr lang="ru-RU" sz="2000" dirty="0" err="1" smtClean="0"/>
              <a:t>Бутусова</a:t>
            </a:r>
            <a:r>
              <a:rPr lang="ru-RU" sz="2000" dirty="0" smtClean="0"/>
              <a:t>. Тема диссертации: «Гражданство Российской Федерации: конституционно-правовая теория и практика»</a:t>
            </a:r>
          </a:p>
          <a:p>
            <a:pPr algn="just"/>
            <a:endParaRPr lang="ru-RU" sz="2000" dirty="0" smtClean="0"/>
          </a:p>
          <a:p>
            <a:pPr algn="just"/>
            <a:endParaRPr lang="ru-RU" sz="2000" dirty="0">
              <a:solidFill>
                <a:srgbClr val="FF0000"/>
              </a:solidFill>
            </a:endParaRPr>
          </a:p>
        </p:txBody>
      </p:sp>
      <p:pic>
        <p:nvPicPr>
          <p:cNvPr id="5122" name="Picture 2" descr="C:\Users\ORogacheva.AK\Desktop\20170531_6.jpg"/>
          <p:cNvPicPr>
            <a:picLocks noChangeAspect="1" noChangeArrowheads="1"/>
          </p:cNvPicPr>
          <p:nvPr/>
        </p:nvPicPr>
        <p:blipFill>
          <a:blip r:embed="rId2"/>
          <a:srcRect/>
          <a:stretch>
            <a:fillRect/>
          </a:stretch>
        </p:blipFill>
        <p:spPr bwMode="auto">
          <a:xfrm>
            <a:off x="2285984" y="3214686"/>
            <a:ext cx="4445000" cy="304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b="1" dirty="0" smtClean="0">
                <a:solidFill>
                  <a:srgbClr val="C00000"/>
                </a:solidFill>
              </a:rPr>
              <a:t>Объединенный совет по защите диссертаций на соискание ученой степени кандидата наук, на соискание ученой степени доктора наук Д 999.104.03</a:t>
            </a:r>
            <a:endParaRPr lang="ru-RU" sz="2000" dirty="0">
              <a:solidFill>
                <a:srgbClr val="C00000"/>
              </a:solidFill>
            </a:endParaRPr>
          </a:p>
        </p:txBody>
      </p:sp>
      <p:sp>
        <p:nvSpPr>
          <p:cNvPr id="3" name="Содержимое 2"/>
          <p:cNvSpPr>
            <a:spLocks noGrp="1"/>
          </p:cNvSpPr>
          <p:nvPr>
            <p:ph idx="1"/>
          </p:nvPr>
        </p:nvSpPr>
        <p:spPr/>
        <p:txBody>
          <a:bodyPr/>
          <a:lstStyle/>
          <a:p>
            <a:pPr algn="just"/>
            <a:r>
              <a:rPr lang="ru-RU" sz="1800" dirty="0" smtClean="0"/>
              <a:t>29 июня 2017 года на заседании диссертационного совета рассмотрена диссертация Карповой Екатерины Сергеевны, преподавателя кафедры трудового права юридического факультета ВГУ, на соискание ученой степени кандидата юридических наук на тему «Административная ответственность за земельные правонарушения» по специальности 12.00.14 – Административное право; административный процесс. Результат голосования: 19 человек – «за» (единогласно).</a:t>
            </a:r>
          </a:p>
          <a:p>
            <a:pPr algn="just"/>
            <a:endParaRPr lang="ru-RU" sz="2000" dirty="0">
              <a:solidFill>
                <a:srgbClr val="FF0000"/>
              </a:solidFill>
            </a:endParaRPr>
          </a:p>
        </p:txBody>
      </p:sp>
      <p:pic>
        <p:nvPicPr>
          <p:cNvPr id="6146" name="Picture 2" descr="C:\Users\ORogacheva.AK\Desktop\20170630_1.jpg"/>
          <p:cNvPicPr>
            <a:picLocks noChangeAspect="1" noChangeArrowheads="1"/>
          </p:cNvPicPr>
          <p:nvPr/>
        </p:nvPicPr>
        <p:blipFill>
          <a:blip r:embed="rId2"/>
          <a:srcRect/>
          <a:stretch>
            <a:fillRect/>
          </a:stretch>
        </p:blipFill>
        <p:spPr bwMode="auto">
          <a:xfrm>
            <a:off x="2857488" y="3429000"/>
            <a:ext cx="4087810" cy="280307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b="1" dirty="0" smtClean="0">
                <a:solidFill>
                  <a:srgbClr val="C00000"/>
                </a:solidFill>
              </a:rPr>
              <a:t>Объединенный совет по защите диссертаций на соискание ученой степени кандидата наук, на соискание ученой степени доктора наук Д 999.104.03</a:t>
            </a:r>
            <a:endParaRPr lang="ru-RU" sz="2000" dirty="0">
              <a:solidFill>
                <a:srgbClr val="C00000"/>
              </a:solidFill>
            </a:endParaRPr>
          </a:p>
        </p:txBody>
      </p:sp>
      <p:sp>
        <p:nvSpPr>
          <p:cNvPr id="3" name="Содержимое 2"/>
          <p:cNvSpPr>
            <a:spLocks noGrp="1"/>
          </p:cNvSpPr>
          <p:nvPr>
            <p:ph idx="1"/>
          </p:nvPr>
        </p:nvSpPr>
        <p:spPr/>
        <p:txBody>
          <a:bodyPr/>
          <a:lstStyle/>
          <a:p>
            <a:pPr algn="just"/>
            <a:r>
              <a:rPr lang="ru-RU" sz="1800" dirty="0">
                <a:solidFill>
                  <a:srgbClr val="C00000"/>
                </a:solidFill>
              </a:rPr>
              <a:t>1 декабря 2017 года </a:t>
            </a:r>
            <a:r>
              <a:rPr lang="ru-RU" sz="1800" b="1" dirty="0">
                <a:solidFill>
                  <a:srgbClr val="C00000"/>
                </a:solidFill>
              </a:rPr>
              <a:t>объединенный диссертационный совет Д 999.104.03</a:t>
            </a:r>
            <a:r>
              <a:rPr lang="ru-RU" sz="1800" dirty="0">
                <a:solidFill>
                  <a:srgbClr val="C00000"/>
                </a:solidFill>
              </a:rPr>
              <a:t>, созданный на базе трех государственных университетов – Белгородский государственный национальный исследовательский университет, Воронежский государственный университет, Орловский государственный университет имени И.С. Тургенева, </a:t>
            </a:r>
            <a:r>
              <a:rPr lang="ru-RU" sz="1800" b="1" dirty="0">
                <a:solidFill>
                  <a:srgbClr val="C00000"/>
                </a:solidFill>
              </a:rPr>
              <a:t>провел заседания</a:t>
            </a:r>
            <a:r>
              <a:rPr lang="ru-RU" sz="1800" dirty="0">
                <a:solidFill>
                  <a:srgbClr val="C00000"/>
                </a:solidFill>
              </a:rPr>
              <a:t>, на которых были рассмотрены три диссертации (одна докторская и две кандидатские). По всем трем работам диссертационный совет принял положительные решения</a:t>
            </a:r>
            <a:r>
              <a:rPr lang="ru-RU" sz="1800" dirty="0" smtClean="0">
                <a:solidFill>
                  <a:srgbClr val="C00000"/>
                </a:solidFill>
              </a:rPr>
              <a:t>.</a:t>
            </a:r>
          </a:p>
          <a:p>
            <a:pPr algn="just"/>
            <a:endParaRPr lang="ru-RU" sz="2000" dirty="0" smtClean="0"/>
          </a:p>
        </p:txBody>
      </p:sp>
      <p:pic>
        <p:nvPicPr>
          <p:cNvPr id="4" name="Рисунок 3"/>
          <p:cNvPicPr>
            <a:picLocks noChangeAspect="1"/>
          </p:cNvPicPr>
          <p:nvPr/>
        </p:nvPicPr>
        <p:blipFill>
          <a:blip r:embed="rId2"/>
          <a:stretch>
            <a:fillRect/>
          </a:stretch>
        </p:blipFill>
        <p:spPr>
          <a:xfrm>
            <a:off x="2483768" y="3573016"/>
            <a:ext cx="4445000" cy="304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rtlCol="0">
            <a:noAutofit/>
          </a:bodyPr>
          <a:lstStyle/>
          <a:p>
            <a:pPr fontAlgn="auto">
              <a:spcAft>
                <a:spcPts val="0"/>
              </a:spcAft>
              <a:defRPr/>
            </a:pPr>
            <a:r>
              <a:rPr lang="ru-RU" sz="2800" dirty="0" smtClean="0">
                <a:solidFill>
                  <a:srgbClr val="FF0000"/>
                </a:solidFill>
                <a:latin typeface="Book Antiqua" panose="02040602050305030304" pitchFamily="18" charset="0"/>
              </a:rPr>
              <a:t/>
            </a:r>
            <a:br>
              <a:rPr lang="ru-RU" sz="2800" dirty="0" smtClean="0">
                <a:solidFill>
                  <a:srgbClr val="FF0000"/>
                </a:solidFill>
                <a:latin typeface="Book Antiqua" panose="02040602050305030304" pitchFamily="18" charset="0"/>
              </a:rPr>
            </a:br>
            <a:r>
              <a:rPr lang="ru-RU" sz="4800" dirty="0" smtClean="0">
                <a:solidFill>
                  <a:srgbClr val="FF0000"/>
                </a:solidFill>
                <a:latin typeface="Book Antiqua" panose="02040602050305030304" pitchFamily="18" charset="0"/>
              </a:rPr>
              <a:t>Конференции </a:t>
            </a:r>
            <a:endParaRPr lang="ru-RU" sz="4800" dirty="0">
              <a:solidFill>
                <a:srgbClr val="FF0000"/>
              </a:solidFill>
              <a:latin typeface="Book Antiqua" panose="02040602050305030304" pitchFamily="18" charset="0"/>
            </a:endParaRPr>
          </a:p>
        </p:txBody>
      </p:sp>
      <p:sp>
        <p:nvSpPr>
          <p:cNvPr id="27650" name="Текст 4"/>
          <p:cNvSpPr>
            <a:spLocks noGrp="1"/>
          </p:cNvSpPr>
          <p:nvPr>
            <p:ph type="body" idx="1"/>
          </p:nvPr>
        </p:nvSpPr>
        <p:spPr/>
        <p:txBody>
          <a:bodyPr/>
          <a:lstStyle/>
          <a:p>
            <a:r>
              <a:rPr lang="ru-RU" smtClean="0">
                <a:solidFill>
                  <a:srgbClr val="C00000"/>
                </a:solidFill>
                <a:latin typeface="Book Antiqua" pitchFamily="18" charset="0"/>
              </a:rPr>
              <a:t>Данный формат проведения позволяет пригласить не только ученых со всей России и зарубежья, но и студентов , что повышает престижность нашего университета в плане поступления на магистерские программы</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p:txBody>
          <a:bodyPr/>
          <a:lstStyle/>
          <a:p>
            <a:r>
              <a:rPr lang="ru-RU" sz="3200" b="1" smtClean="0">
                <a:solidFill>
                  <a:srgbClr val="FF0000"/>
                </a:solidFill>
                <a:latin typeface="Book Antiqua" pitchFamily="18" charset="0"/>
              </a:rPr>
              <a:t>Международная научная конференция «Кризис права в условиях переходного общества» (3 февраля)</a:t>
            </a:r>
          </a:p>
        </p:txBody>
      </p:sp>
      <p:pic>
        <p:nvPicPr>
          <p:cNvPr id="28674" name="Объект 4"/>
          <p:cNvPicPr>
            <a:picLocks noGrp="1" noChangeAspect="1"/>
          </p:cNvPicPr>
          <p:nvPr>
            <p:ph sz="half" idx="1"/>
          </p:nvPr>
        </p:nvPicPr>
        <p:blipFill>
          <a:blip r:embed="rId2"/>
          <a:srcRect/>
          <a:stretch>
            <a:fillRect/>
          </a:stretch>
        </p:blipFill>
        <p:spPr>
          <a:xfrm>
            <a:off x="4724400" y="3862388"/>
            <a:ext cx="4038600" cy="2692400"/>
          </a:xfrm>
        </p:spPr>
      </p:pic>
      <p:pic>
        <p:nvPicPr>
          <p:cNvPr id="28675" name="Объект 6"/>
          <p:cNvPicPr>
            <a:picLocks noGrp="1" noChangeAspect="1"/>
          </p:cNvPicPr>
          <p:nvPr>
            <p:ph sz="half" idx="2"/>
          </p:nvPr>
        </p:nvPicPr>
        <p:blipFill>
          <a:blip r:embed="rId3"/>
          <a:srcRect/>
          <a:stretch>
            <a:fillRect/>
          </a:stretch>
        </p:blipFill>
        <p:spPr>
          <a:xfrm>
            <a:off x="5076825" y="1647825"/>
            <a:ext cx="3333750" cy="2219325"/>
          </a:xfrm>
        </p:spPr>
      </p:pic>
      <p:sp>
        <p:nvSpPr>
          <p:cNvPr id="28676" name="Прямоугольник 2"/>
          <p:cNvSpPr>
            <a:spLocks noChangeArrowheads="1"/>
          </p:cNvSpPr>
          <p:nvPr/>
        </p:nvSpPr>
        <p:spPr bwMode="auto">
          <a:xfrm>
            <a:off x="611188" y="1878013"/>
            <a:ext cx="3744912" cy="3970337"/>
          </a:xfrm>
          <a:prstGeom prst="rect">
            <a:avLst/>
          </a:prstGeom>
          <a:noFill/>
          <a:ln w="9525">
            <a:noFill/>
            <a:miter lim="800000"/>
            <a:headEnd/>
            <a:tailEnd/>
          </a:ln>
        </p:spPr>
        <p:txBody>
          <a:bodyPr>
            <a:spAutoFit/>
          </a:bodyPr>
          <a:lstStyle/>
          <a:p>
            <a:pPr algn="just"/>
            <a:r>
              <a:rPr lang="ru-RU">
                <a:solidFill>
                  <a:srgbClr val="C00000"/>
                </a:solidFill>
                <a:latin typeface="Calibri" pitchFamily="34" charset="0"/>
              </a:rPr>
              <a:t>Конференция «Кризис права в условиях переходного общества» была организована в рамках исследовательского проекта РФФИ при Правительстве Российской Федерации, грант № 16-03-00291 (руководитель проекта доцент ВГУ Владислав Денисенко). В мероприятии приняли участие более 50 участников из Москвы, Санкт-Петербурга, Минска, Волгограда, Челябинска и других городов.</a:t>
            </a:r>
          </a:p>
          <a:p>
            <a:endParaRPr lang="ru-RU">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3"/>
          <p:cNvSpPr>
            <a:spLocks noGrp="1"/>
          </p:cNvSpPr>
          <p:nvPr>
            <p:ph type="title"/>
          </p:nvPr>
        </p:nvSpPr>
        <p:spPr>
          <a:xfrm>
            <a:off x="293688" y="433388"/>
            <a:ext cx="8229600" cy="1143000"/>
          </a:xfrm>
        </p:spPr>
        <p:txBody>
          <a:bodyPr/>
          <a:lstStyle/>
          <a:p>
            <a:r>
              <a:rPr lang="ru-RU" sz="2800" b="1" smtClean="0">
                <a:solidFill>
                  <a:srgbClr val="C00000"/>
                </a:solidFill>
                <a:latin typeface="Book Antiqua" pitchFamily="18" charset="0"/>
              </a:rPr>
              <a:t>Право и власть: основные модели взаимодействия в многополярном мире </a:t>
            </a:r>
            <a:br>
              <a:rPr lang="ru-RU" sz="2800" b="1" smtClean="0">
                <a:solidFill>
                  <a:srgbClr val="C00000"/>
                </a:solidFill>
                <a:latin typeface="Book Antiqua" pitchFamily="18" charset="0"/>
              </a:rPr>
            </a:br>
            <a:r>
              <a:rPr lang="ru-RU" sz="2800" b="1" smtClean="0">
                <a:solidFill>
                  <a:srgbClr val="C00000"/>
                </a:solidFill>
                <a:latin typeface="Book Antiqua" pitchFamily="18" charset="0"/>
              </a:rPr>
              <a:t> (2-3 июня )</a:t>
            </a:r>
          </a:p>
        </p:txBody>
      </p:sp>
      <p:pic>
        <p:nvPicPr>
          <p:cNvPr id="29698" name="Picture 2"/>
          <p:cNvPicPr>
            <a:picLocks noChangeAspect="1" noChangeArrowheads="1"/>
          </p:cNvPicPr>
          <p:nvPr/>
        </p:nvPicPr>
        <p:blipFill>
          <a:blip r:embed="rId2"/>
          <a:srcRect/>
          <a:stretch>
            <a:fillRect/>
          </a:stretch>
        </p:blipFill>
        <p:spPr bwMode="auto">
          <a:xfrm>
            <a:off x="468313" y="1916113"/>
            <a:ext cx="3940175" cy="2611437"/>
          </a:xfrm>
          <a:prstGeom prst="rect">
            <a:avLst/>
          </a:prstGeom>
          <a:noFill/>
          <a:ln w="9525">
            <a:noFill/>
            <a:miter lim="800000"/>
            <a:headEnd/>
            <a:tailEnd/>
          </a:ln>
        </p:spPr>
      </p:pic>
      <p:pic>
        <p:nvPicPr>
          <p:cNvPr id="29699" name="Picture 3"/>
          <p:cNvPicPr>
            <a:picLocks noChangeAspect="1" noChangeArrowheads="1"/>
          </p:cNvPicPr>
          <p:nvPr/>
        </p:nvPicPr>
        <p:blipFill>
          <a:blip r:embed="rId3"/>
          <a:srcRect/>
          <a:stretch>
            <a:fillRect/>
          </a:stretch>
        </p:blipFill>
        <p:spPr bwMode="auto">
          <a:xfrm>
            <a:off x="4408488" y="3738563"/>
            <a:ext cx="4484687" cy="268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p:txBody>
          <a:bodyPr/>
          <a:lstStyle/>
          <a:p>
            <a:r>
              <a:rPr lang="ru-RU" sz="2000" b="1" dirty="0" smtClean="0">
                <a:solidFill>
                  <a:srgbClr val="FF0000"/>
                </a:solidFill>
                <a:latin typeface="Book Antiqua" pitchFamily="18" charset="0"/>
              </a:rPr>
              <a:t>II Всероссийская научно-практическая конференция на тему «Нравственные основы юридической деятельности» (</a:t>
            </a:r>
            <a:r>
              <a:rPr lang="ru-RU" sz="2000" b="1" dirty="0" err="1" smtClean="0">
                <a:solidFill>
                  <a:srgbClr val="FF0000"/>
                </a:solidFill>
                <a:latin typeface="Book Antiqua" pitchFamily="18" charset="0"/>
              </a:rPr>
              <a:t>Кокоревские</a:t>
            </a:r>
            <a:r>
              <a:rPr lang="ru-RU" sz="2000" b="1" dirty="0" smtClean="0">
                <a:solidFill>
                  <a:srgbClr val="FF0000"/>
                </a:solidFill>
                <a:latin typeface="Book Antiqua" pitchFamily="18" charset="0"/>
              </a:rPr>
              <a:t> чтения) (г. Воронеж, 15-16 сентября 2017 г.). Организатор: юридический факультет ФГБОУ ВО «Воронежский государственный университет».</a:t>
            </a:r>
          </a:p>
        </p:txBody>
      </p:sp>
      <p:pic>
        <p:nvPicPr>
          <p:cNvPr id="30722" name="Объект 4"/>
          <p:cNvPicPr>
            <a:picLocks noGrp="1" noChangeAspect="1"/>
          </p:cNvPicPr>
          <p:nvPr>
            <p:ph sz="half" idx="1"/>
          </p:nvPr>
        </p:nvPicPr>
        <p:blipFill>
          <a:blip r:embed="rId2" cstate="print"/>
          <a:srcRect/>
          <a:stretch>
            <a:fillRect/>
          </a:stretch>
        </p:blipFill>
        <p:spPr>
          <a:xfrm>
            <a:off x="323850" y="3068638"/>
            <a:ext cx="4038600" cy="2952750"/>
          </a:xfrm>
        </p:spPr>
      </p:pic>
      <p:pic>
        <p:nvPicPr>
          <p:cNvPr id="30723" name="Объект 5"/>
          <p:cNvPicPr>
            <a:picLocks noGrp="1" noChangeAspect="1"/>
          </p:cNvPicPr>
          <p:nvPr>
            <p:ph sz="half" idx="2"/>
          </p:nvPr>
        </p:nvPicPr>
        <p:blipFill>
          <a:blip r:embed="rId3"/>
          <a:srcRect/>
          <a:stretch>
            <a:fillRect/>
          </a:stretch>
        </p:blipFill>
        <p:spPr>
          <a:xfrm>
            <a:off x="4648200" y="2992438"/>
            <a:ext cx="4038600" cy="3028950"/>
          </a:xfrm>
        </p:spPr>
      </p:pic>
      <p:sp>
        <p:nvSpPr>
          <p:cNvPr id="3" name="Прямоугольник 2"/>
          <p:cNvSpPr/>
          <p:nvPr/>
        </p:nvSpPr>
        <p:spPr>
          <a:xfrm>
            <a:off x="636712" y="1550338"/>
            <a:ext cx="8507288" cy="1477328"/>
          </a:xfrm>
          <a:prstGeom prst="rect">
            <a:avLst/>
          </a:prstGeom>
        </p:spPr>
        <p:txBody>
          <a:bodyPr wrap="square">
            <a:spAutoFit/>
          </a:bodyPr>
          <a:lstStyle/>
          <a:p>
            <a:r>
              <a:rPr lang="ru-RU" dirty="0">
                <a:solidFill>
                  <a:srgbClr val="333333"/>
                </a:solidFill>
              </a:rPr>
              <a:t>Модератором конференции выступил заведующий кафедрой уголовного процесса, правосудия и прокурорского надзора МГУ имени М.В. Ломоносова – Леонид Витальевич Головко. В ходе конференции были заслушаны выступления гостей конференции – известных современных ученых, представляющих ведущие отечественные юридические </a:t>
            </a:r>
            <a:r>
              <a:rPr lang="ru-RU" dirty="0" smtClean="0">
                <a:solidFill>
                  <a:srgbClr val="333333"/>
                </a:solidFill>
              </a:rPr>
              <a:t>школы.</a:t>
            </a:r>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a:spLocks noGrp="1"/>
          </p:cNvSpPr>
          <p:nvPr>
            <p:ph type="title"/>
          </p:nvPr>
        </p:nvSpPr>
        <p:spPr/>
        <p:txBody>
          <a:bodyPr/>
          <a:lstStyle/>
          <a:p>
            <a:r>
              <a:rPr lang="ru-RU" sz="2000" b="1" smtClean="0">
                <a:solidFill>
                  <a:srgbClr val="FF0000"/>
                </a:solidFill>
              </a:rPr>
              <a:t>Международная научно-практическая конференция на тему «Современные проблемы международного и евразийского правосудия» (г. Воронеж, 6 октября 2017 г.). </a:t>
            </a:r>
          </a:p>
        </p:txBody>
      </p:sp>
      <p:pic>
        <p:nvPicPr>
          <p:cNvPr id="31746" name="Объект 7"/>
          <p:cNvPicPr>
            <a:picLocks noGrp="1" noChangeAspect="1"/>
          </p:cNvPicPr>
          <p:nvPr>
            <p:ph sz="half" idx="1"/>
          </p:nvPr>
        </p:nvPicPr>
        <p:blipFill>
          <a:blip r:embed="rId2"/>
          <a:srcRect/>
          <a:stretch>
            <a:fillRect/>
          </a:stretch>
        </p:blipFill>
        <p:spPr>
          <a:xfrm>
            <a:off x="395288" y="3213100"/>
            <a:ext cx="4038600" cy="2693988"/>
          </a:xfrm>
        </p:spPr>
      </p:pic>
      <p:pic>
        <p:nvPicPr>
          <p:cNvPr id="31747" name="Объект 6"/>
          <p:cNvPicPr>
            <a:picLocks noGrp="1" noChangeAspect="1"/>
          </p:cNvPicPr>
          <p:nvPr>
            <p:ph sz="half" idx="2"/>
          </p:nvPr>
        </p:nvPicPr>
        <p:blipFill>
          <a:blip r:embed="rId3"/>
          <a:srcRect/>
          <a:stretch>
            <a:fillRect/>
          </a:stretch>
        </p:blipFill>
        <p:spPr>
          <a:xfrm>
            <a:off x="4648200" y="3198813"/>
            <a:ext cx="4038600" cy="2687637"/>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rtlCol="0">
            <a:noAutofit/>
          </a:bodyPr>
          <a:lstStyle/>
          <a:p>
            <a:pPr fontAlgn="auto">
              <a:spcAft>
                <a:spcPts val="0"/>
              </a:spcAft>
              <a:defRPr/>
            </a:pPr>
            <a:r>
              <a:rPr lang="ru-RU" sz="3200" dirty="0">
                <a:solidFill>
                  <a:srgbClr val="FF0000"/>
                </a:solidFill>
                <a:latin typeface="Book Antiqua" panose="02040602050305030304" pitchFamily="18" charset="0"/>
              </a:rPr>
              <a:t>Мастер-классы, открытые лекции, творческие вечера</a:t>
            </a:r>
            <a:r>
              <a:rPr lang="ru-RU" sz="3200" dirty="0">
                <a:solidFill>
                  <a:srgbClr val="B55607"/>
                </a:solidFill>
                <a:latin typeface="Book Antiqua" panose="02040602050305030304" pitchFamily="18" charset="0"/>
              </a:rPr>
              <a:t/>
            </a:r>
            <a:br>
              <a:rPr lang="ru-RU" sz="3200" dirty="0">
                <a:solidFill>
                  <a:srgbClr val="B55607"/>
                </a:solidFill>
                <a:latin typeface="Book Antiqua" panose="02040602050305030304" pitchFamily="18" charset="0"/>
              </a:rPr>
            </a:br>
            <a:endParaRPr lang="ru-RU" sz="3200" dirty="0">
              <a:latin typeface="Book Antiqua" panose="02040602050305030304" pitchFamily="18" charset="0"/>
            </a:endParaRPr>
          </a:p>
        </p:txBody>
      </p:sp>
      <p:sp>
        <p:nvSpPr>
          <p:cNvPr id="32770" name="Текст 4"/>
          <p:cNvSpPr>
            <a:spLocks noGrp="1"/>
          </p:cNvSpPr>
          <p:nvPr>
            <p:ph type="body" idx="1"/>
          </p:nvPr>
        </p:nvSpPr>
        <p:spPr/>
        <p:txBody>
          <a:bodyPr/>
          <a:lstStyle/>
          <a:p>
            <a:r>
              <a:rPr lang="ru-RU" smtClean="0">
                <a:solidFill>
                  <a:srgbClr val="C00000"/>
                </a:solidFill>
                <a:latin typeface="Book Antiqua" pitchFamily="18" charset="0"/>
              </a:rPr>
              <a:t>Данный формат позволяет не только повысить уровень знаний обучающихся, но и создать диалог между факультетами, университетами, а также  между студентами и преподавателями</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088" y="260350"/>
            <a:ext cx="7848600" cy="6153150"/>
          </a:xfrm>
          <a:prstGeom prst="rect">
            <a:avLst/>
          </a:prstGeom>
        </p:spPr>
        <p:txBody>
          <a:bodyPr>
            <a:spAutoFit/>
          </a:bodyPr>
          <a:lstStyle/>
          <a:p>
            <a:pPr algn="just" fontAlgn="auto">
              <a:lnSpc>
                <a:spcPct val="107000"/>
              </a:lnSpc>
              <a:spcBef>
                <a:spcPts val="0"/>
              </a:spcBef>
              <a:spcAft>
                <a:spcPts val="0"/>
              </a:spcAft>
              <a:tabLst>
                <a:tab pos="45021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11) модернизация правовой политики; </a:t>
            </a:r>
          </a:p>
          <a:p>
            <a:pPr algn="just" fontAlgn="auto">
              <a:lnSpc>
                <a:spcPct val="107000"/>
              </a:lnSpc>
              <a:spcBef>
                <a:spcPts val="0"/>
              </a:spcBef>
              <a:spcAft>
                <a:spcPts val="0"/>
              </a:spcAft>
              <a:tabLst>
                <a:tab pos="45021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12) современное состояние и проблемы развития российского публичного и частного права. Конвергенция частного и публичного права; </a:t>
            </a:r>
          </a:p>
          <a:p>
            <a:pPr algn="just" fontAlgn="auto">
              <a:lnSpc>
                <a:spcPct val="107000"/>
              </a:lnSpc>
              <a:spcBef>
                <a:spcPts val="0"/>
              </a:spcBef>
              <a:spcAft>
                <a:spcPts val="0"/>
              </a:spcAft>
              <a:tabLst>
                <a:tab pos="45021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13) принцип федерализма в российском праве; </a:t>
            </a:r>
          </a:p>
          <a:p>
            <a:pPr algn="just" fontAlgn="auto">
              <a:lnSpc>
                <a:spcPct val="107000"/>
              </a:lnSpc>
              <a:spcBef>
                <a:spcPts val="0"/>
              </a:spcBef>
              <a:spcAft>
                <a:spcPts val="0"/>
              </a:spcAft>
              <a:tabLst>
                <a:tab pos="45021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14) проблемы развития информационного права; </a:t>
            </a:r>
          </a:p>
          <a:p>
            <a:pPr algn="just" fontAlgn="auto">
              <a:lnSpc>
                <a:spcPct val="107000"/>
              </a:lnSpc>
              <a:spcBef>
                <a:spcPts val="0"/>
              </a:spcBef>
              <a:spcAft>
                <a:spcPts val="0"/>
              </a:spcAft>
              <a:tabLst>
                <a:tab pos="45021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15) «электронное государство», «электронная государственная деятельность», «электронное государственное управление», «государственные и муниципальные услуги в электронной форме», «электронный муниципалитет», «электронное правосудие»; </a:t>
            </a:r>
          </a:p>
          <a:p>
            <a:pPr algn="just" fontAlgn="auto">
              <a:lnSpc>
                <a:spcPct val="107000"/>
              </a:lnSpc>
              <a:spcBef>
                <a:spcPts val="0"/>
              </a:spcBef>
              <a:spcAft>
                <a:spcPts val="0"/>
              </a:spcAft>
              <a:tabLst>
                <a:tab pos="45021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16) обеспечение доступа к информации о деятельности государственных органов и органов местного самоуправления в Российской Федерации; </a:t>
            </a:r>
          </a:p>
          <a:p>
            <a:pPr algn="just" fontAlgn="auto">
              <a:lnSpc>
                <a:spcPct val="107000"/>
              </a:lnSpc>
              <a:spcBef>
                <a:spcPts val="0"/>
              </a:spcBef>
              <a:spcAft>
                <a:spcPts val="0"/>
              </a:spcAft>
              <a:tabLst>
                <a:tab pos="45021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17) взаимодействие граждан и публичной власти в условиях информационного общества; </a:t>
            </a:r>
          </a:p>
          <a:p>
            <a:pPr algn="just" fontAlgn="auto">
              <a:lnSpc>
                <a:spcPct val="107000"/>
              </a:lnSpc>
              <a:spcBef>
                <a:spcPts val="0"/>
              </a:spcBef>
              <a:spcAft>
                <a:spcPts val="0"/>
              </a:spcAft>
              <a:tabLst>
                <a:tab pos="450215" algn="l"/>
                <a:tab pos="1170305" algn="l"/>
                <a:tab pos="240982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18) компетенция местного самоуправления: проблемы теории и правового регулирования; </a:t>
            </a:r>
          </a:p>
          <a:p>
            <a:pPr algn="just" fontAlgn="auto">
              <a:lnSpc>
                <a:spcPct val="107000"/>
              </a:lnSpc>
              <a:spcBef>
                <a:spcPts val="0"/>
              </a:spcBef>
              <a:spcAft>
                <a:spcPts val="0"/>
              </a:spcAft>
              <a:tabLst>
                <a:tab pos="450215" algn="l"/>
                <a:tab pos="1170305" algn="l"/>
                <a:tab pos="2409825" algn="l"/>
              </a:tabLst>
              <a:defRPr/>
            </a:pPr>
            <a:r>
              <a:rPr lang="ru-RU" sz="1600" dirty="0" smtClean="0">
                <a:solidFill>
                  <a:srgbClr val="C00000"/>
                </a:solidFill>
                <a:latin typeface="Book Antiqua" panose="02040602050305030304" pitchFamily="18" charset="0"/>
                <a:ea typeface="Calibri" panose="020F0502020204030204" pitchFamily="34" charset="0"/>
                <a:cs typeface="Times New Roman" panose="02020603050405020304" pitchFamily="18" charset="0"/>
              </a:rPr>
              <a:t>19)противодействие коррупции: </a:t>
            </a:r>
          </a:p>
          <a:p>
            <a:pPr algn="just" fontAlgn="auto">
              <a:lnSpc>
                <a:spcPct val="107000"/>
              </a:lnSpc>
              <a:spcBef>
                <a:spcPts val="0"/>
              </a:spcBef>
              <a:spcAft>
                <a:spcPts val="0"/>
              </a:spcAft>
              <a:tabLst>
                <a:tab pos="450215" algn="l"/>
                <a:tab pos="1170305" algn="l"/>
                <a:tab pos="2409825" algn="l"/>
              </a:tabLst>
              <a:defRPr/>
            </a:pPr>
            <a:r>
              <a:rPr lang="ru-RU" sz="1600" dirty="0" smtClean="0">
                <a:solidFill>
                  <a:srgbClr val="C00000"/>
                </a:solidFill>
                <a:latin typeface="Book Antiqua" panose="02040602050305030304" pitchFamily="18" charset="0"/>
                <a:ea typeface="Calibri" panose="020F0502020204030204" pitchFamily="34" charset="0"/>
                <a:cs typeface="Times New Roman" panose="02020603050405020304" pitchFamily="18" charset="0"/>
              </a:rPr>
              <a:t>цели, задачи, формы, способы, законодательство; </a:t>
            </a:r>
          </a:p>
          <a:p>
            <a:pPr algn="just" fontAlgn="auto">
              <a:lnSpc>
                <a:spcPct val="107000"/>
              </a:lnSpc>
              <a:spcBef>
                <a:spcPts val="0"/>
              </a:spcBef>
              <a:spcAft>
                <a:spcPts val="0"/>
              </a:spcAft>
              <a:tabLst>
                <a:tab pos="450215" algn="l"/>
                <a:tab pos="1170305" algn="l"/>
                <a:tab pos="2409825" algn="l"/>
              </a:tabLst>
              <a:defRPr/>
            </a:pPr>
            <a:r>
              <a:rPr lang="ru-RU" sz="1600" dirty="0" smtClean="0">
                <a:solidFill>
                  <a:srgbClr val="C00000"/>
                </a:solidFill>
                <a:latin typeface="Book Antiqua" panose="02040602050305030304" pitchFamily="18" charset="0"/>
                <a:ea typeface="Calibri" panose="020F0502020204030204" pitchFamily="34" charset="0"/>
                <a:cs typeface="Times New Roman" panose="02020603050405020304" pitchFamily="18" charset="0"/>
              </a:rPr>
              <a:t>20</a:t>
            </a: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 проблемы современного развития финансового, бюджетного и налогового права; </a:t>
            </a:r>
          </a:p>
          <a:p>
            <a:pPr algn="just" fontAlgn="auto">
              <a:lnSpc>
                <a:spcPct val="107000"/>
              </a:lnSpc>
              <a:spcBef>
                <a:spcPts val="0"/>
              </a:spcBef>
              <a:spcAft>
                <a:spcPts val="0"/>
              </a:spcAft>
              <a:tabLst>
                <a:tab pos="450215" algn="l"/>
                <a:tab pos="1170305" algn="l"/>
                <a:tab pos="240982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21) имущественная составляющая финансово-правового регулирования;</a:t>
            </a:r>
          </a:p>
          <a:p>
            <a:pPr marL="342900" indent="-342900" algn="just" fontAlgn="auto">
              <a:lnSpc>
                <a:spcPct val="107000"/>
              </a:lnSpc>
              <a:spcBef>
                <a:spcPts val="0"/>
              </a:spcBef>
              <a:spcAft>
                <a:spcPts val="0"/>
              </a:spcAft>
              <a:buFontTx/>
              <a:buAutoNum type="arabicParenR" startAt="22"/>
              <a:tabLst>
                <a:tab pos="450215" algn="l"/>
                <a:tab pos="1170305" algn="l"/>
                <a:tab pos="240982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правовые проблемы бюджетной системы Российской Федерации; </a:t>
            </a:r>
          </a:p>
          <a:p>
            <a:pPr algn="just" fontAlgn="auto">
              <a:lnSpc>
                <a:spcPct val="107000"/>
              </a:lnSpc>
              <a:spcBef>
                <a:spcPts val="0"/>
              </a:spcBef>
              <a:spcAft>
                <a:spcPts val="0"/>
              </a:spcAft>
              <a:tabLst>
                <a:tab pos="2409825" algn="l"/>
              </a:tabLst>
              <a:defRPr/>
            </a:pPr>
            <a:r>
              <a:rPr lang="ru-RU" sz="16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23) реформа юридического образования в Российской Федерации. </a:t>
            </a:r>
          </a:p>
          <a:p>
            <a:pPr indent="450215" algn="just" fontAlgn="auto">
              <a:lnSpc>
                <a:spcPct val="107000"/>
              </a:lnSpc>
              <a:spcBef>
                <a:spcPts val="0"/>
              </a:spcBef>
              <a:spcAft>
                <a:spcPts val="0"/>
              </a:spcAft>
              <a:tabLst>
                <a:tab pos="2409825" algn="l"/>
              </a:tabLst>
              <a:defRPr/>
            </a:pPr>
            <a:endParaRPr lang="ru-RU"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ъект 4"/>
          <p:cNvSpPr>
            <a:spLocks noGrp="1"/>
          </p:cNvSpPr>
          <p:nvPr>
            <p:ph idx="1"/>
          </p:nvPr>
        </p:nvSpPr>
        <p:spPr>
          <a:xfrm>
            <a:off x="323850" y="115888"/>
            <a:ext cx="8229600" cy="4525962"/>
          </a:xfrm>
        </p:spPr>
        <p:txBody>
          <a:bodyPr/>
          <a:lstStyle/>
          <a:p>
            <a:pPr marL="0" indent="0" algn="just">
              <a:buFont typeface="Arial" charset="0"/>
              <a:buNone/>
            </a:pPr>
            <a:r>
              <a:rPr lang="ru-RU" sz="2400" b="1" smtClean="0">
                <a:solidFill>
                  <a:srgbClr val="C00000"/>
                </a:solidFill>
                <a:latin typeface="Times New Roman" pitchFamily="18" charset="0"/>
                <a:cs typeface="Times New Roman" pitchFamily="18" charset="0"/>
              </a:rPr>
              <a:t>5 октября </a:t>
            </a:r>
            <a:r>
              <a:rPr lang="ru-RU" sz="2400" smtClean="0">
                <a:solidFill>
                  <a:srgbClr val="C00000"/>
                </a:solidFill>
                <a:latin typeface="Times New Roman" pitchFamily="18" charset="0"/>
                <a:cs typeface="Times New Roman" pitchFamily="18" charset="0"/>
              </a:rPr>
              <a:t>юридический факультет ВГУ в очередной раз посетил профессор университета прикладных исследований и разработок Харц (Германия) Франк Альтмёллер. Он провёл открытую лекцию на тему: «Государственное устройство и правовая система ФРГ»</a:t>
            </a:r>
          </a:p>
        </p:txBody>
      </p:sp>
      <p:pic>
        <p:nvPicPr>
          <p:cNvPr id="33794" name="Picture 2"/>
          <p:cNvPicPr>
            <a:picLocks noChangeAspect="1" noChangeArrowheads="1"/>
          </p:cNvPicPr>
          <p:nvPr/>
        </p:nvPicPr>
        <p:blipFill>
          <a:blip r:embed="rId2"/>
          <a:srcRect/>
          <a:stretch>
            <a:fillRect/>
          </a:stretch>
        </p:blipFill>
        <p:spPr bwMode="auto">
          <a:xfrm>
            <a:off x="611188" y="2420938"/>
            <a:ext cx="4427537" cy="2952750"/>
          </a:xfrm>
          <a:prstGeom prst="rect">
            <a:avLst/>
          </a:prstGeom>
          <a:noFill/>
          <a:ln w="9525">
            <a:noFill/>
            <a:miter lim="800000"/>
            <a:headEnd/>
            <a:tailEnd/>
          </a:ln>
        </p:spPr>
      </p:pic>
      <p:pic>
        <p:nvPicPr>
          <p:cNvPr id="33795" name="Picture 3"/>
          <p:cNvPicPr>
            <a:picLocks noChangeAspect="1" noChangeArrowheads="1"/>
          </p:cNvPicPr>
          <p:nvPr/>
        </p:nvPicPr>
        <p:blipFill>
          <a:blip r:embed="rId3"/>
          <a:srcRect/>
          <a:stretch>
            <a:fillRect/>
          </a:stretch>
        </p:blipFill>
        <p:spPr bwMode="auto">
          <a:xfrm>
            <a:off x="5003800" y="3573463"/>
            <a:ext cx="4065588" cy="270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ъект 2"/>
          <p:cNvSpPr>
            <a:spLocks noGrp="1"/>
          </p:cNvSpPr>
          <p:nvPr>
            <p:ph idx="1"/>
          </p:nvPr>
        </p:nvSpPr>
        <p:spPr>
          <a:xfrm>
            <a:off x="468313" y="188913"/>
            <a:ext cx="8229600" cy="2303462"/>
          </a:xfrm>
        </p:spPr>
        <p:txBody>
          <a:bodyPr/>
          <a:lstStyle/>
          <a:p>
            <a:pPr marL="0" indent="0" algn="ctr">
              <a:buFont typeface="Arial" charset="0"/>
              <a:buNone/>
            </a:pPr>
            <a:r>
              <a:rPr lang="ru-RU" sz="2400" b="1" smtClean="0">
                <a:solidFill>
                  <a:srgbClr val="C00000"/>
                </a:solidFill>
                <a:latin typeface="Times New Roman" pitchFamily="18" charset="0"/>
                <a:cs typeface="Times New Roman" pitchFamily="18" charset="0"/>
              </a:rPr>
              <a:t>24 октября </a:t>
            </a:r>
            <a:r>
              <a:rPr lang="ru-RU" sz="2400" smtClean="0">
                <a:solidFill>
                  <a:srgbClr val="C00000"/>
                </a:solidFill>
                <a:latin typeface="Times New Roman" pitchFamily="18" charset="0"/>
                <a:cs typeface="Times New Roman" pitchFamily="18" charset="0"/>
              </a:rPr>
              <a:t>в</a:t>
            </a:r>
            <a:r>
              <a:rPr lang="ru-RU" sz="2400" b="1" smtClean="0">
                <a:solidFill>
                  <a:srgbClr val="C00000"/>
                </a:solidFill>
                <a:latin typeface="Times New Roman" pitchFamily="18" charset="0"/>
                <a:cs typeface="Times New Roman" pitchFamily="18" charset="0"/>
              </a:rPr>
              <a:t> </a:t>
            </a:r>
            <a:r>
              <a:rPr lang="ru-RU" sz="2400" smtClean="0">
                <a:solidFill>
                  <a:srgbClr val="C00000"/>
                </a:solidFill>
                <a:latin typeface="Times New Roman" pitchFamily="18" charset="0"/>
                <a:cs typeface="Times New Roman" pitchFamily="18" charset="0"/>
              </a:rPr>
              <a:t>актовом зале юридического факультета ВГУ состоялась лекция заведующего кафедрой истории России ВГУ, доктора исторических наук, профессора Михаила Дмитриевича Карпачёва на тему «Отмена крепостного права и ее политико-правовые последствия».</a:t>
            </a:r>
          </a:p>
        </p:txBody>
      </p:sp>
      <p:sp>
        <p:nvSpPr>
          <p:cNvPr id="34818" name="AutoShape 2" descr="https://pp.userapi.com/c841526/v841526672/31a39/eLbygt5zPFg.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latin typeface="Calibri" pitchFamily="34" charset="0"/>
            </a:endParaRPr>
          </a:p>
        </p:txBody>
      </p:sp>
      <p:pic>
        <p:nvPicPr>
          <p:cNvPr id="34819" name="Picture 3"/>
          <p:cNvPicPr>
            <a:picLocks noChangeAspect="1" noChangeArrowheads="1"/>
          </p:cNvPicPr>
          <p:nvPr/>
        </p:nvPicPr>
        <p:blipFill>
          <a:blip r:embed="rId2"/>
          <a:srcRect/>
          <a:stretch>
            <a:fillRect/>
          </a:stretch>
        </p:blipFill>
        <p:spPr bwMode="auto">
          <a:xfrm>
            <a:off x="436563" y="2386013"/>
            <a:ext cx="4640262" cy="3059112"/>
          </a:xfrm>
          <a:prstGeom prst="rect">
            <a:avLst/>
          </a:prstGeom>
          <a:noFill/>
          <a:ln w="9525">
            <a:noFill/>
            <a:miter lim="800000"/>
            <a:headEnd/>
            <a:tailEnd/>
          </a:ln>
        </p:spPr>
      </p:pic>
      <p:pic>
        <p:nvPicPr>
          <p:cNvPr id="34820" name="Picture 4"/>
          <p:cNvPicPr>
            <a:picLocks noChangeAspect="1" noChangeArrowheads="1"/>
          </p:cNvPicPr>
          <p:nvPr/>
        </p:nvPicPr>
        <p:blipFill>
          <a:blip r:embed="rId3"/>
          <a:srcRect/>
          <a:stretch>
            <a:fillRect/>
          </a:stretch>
        </p:blipFill>
        <p:spPr bwMode="auto">
          <a:xfrm>
            <a:off x="4922838" y="2520950"/>
            <a:ext cx="4181475" cy="278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850" y="260350"/>
            <a:ext cx="8229600" cy="2376488"/>
          </a:xfrm>
        </p:spPr>
        <p:txBody>
          <a:bodyPr rtlCol="0">
            <a:normAutofit fontScale="92500"/>
          </a:bodyPr>
          <a:lstStyle/>
          <a:p>
            <a:pPr marL="0" indent="0" algn="ctr" fontAlgn="auto">
              <a:spcAft>
                <a:spcPts val="0"/>
              </a:spcAft>
              <a:buFont typeface="Arial" pitchFamily="34" charset="0"/>
              <a:buNone/>
              <a:defRPr/>
            </a:pPr>
            <a:r>
              <a:rPr lang="ru-RU" sz="2400" b="1" dirty="0" smtClean="0">
                <a:solidFill>
                  <a:srgbClr val="C00000"/>
                </a:solidFill>
                <a:latin typeface="Times New Roman" panose="02020603050405020304" pitchFamily="18" charset="0"/>
                <a:cs typeface="Times New Roman" panose="02020603050405020304" pitchFamily="18" charset="0"/>
              </a:rPr>
              <a:t>26 </a:t>
            </a:r>
            <a:r>
              <a:rPr lang="ru-RU" sz="2400" b="1" dirty="0">
                <a:solidFill>
                  <a:srgbClr val="C00000"/>
                </a:solidFill>
                <a:latin typeface="Times New Roman" panose="02020603050405020304" pitchFamily="18" charset="0"/>
                <a:cs typeface="Times New Roman" panose="02020603050405020304" pitchFamily="18" charset="0"/>
              </a:rPr>
              <a:t>октября </a:t>
            </a:r>
            <a:r>
              <a:rPr lang="ru-RU" sz="2400" dirty="0">
                <a:solidFill>
                  <a:srgbClr val="C00000"/>
                </a:solidFill>
                <a:latin typeface="Times New Roman" panose="02020603050405020304" pitchFamily="18" charset="0"/>
                <a:cs typeface="Times New Roman" panose="02020603050405020304" pitchFamily="18" charset="0"/>
              </a:rPr>
              <a:t>на юридическом факультете ВГУ состоялась открытая лекция доцента кафедры уголовного процесса, правосудия и прокурорского надзора юридического факультета МГУ им. М.В. Ломоносова Васильева Олега Леонидовича на тему "Нравственные начала уголовного процесса</a:t>
            </a:r>
            <a:r>
              <a:rPr lang="ru-RU" sz="2400" dirty="0" smtClean="0">
                <a:solidFill>
                  <a:srgbClr val="C00000"/>
                </a:solidFill>
                <a:latin typeface="Times New Roman" panose="02020603050405020304" pitchFamily="18" charset="0"/>
                <a:cs typeface="Times New Roman" panose="02020603050405020304" pitchFamily="18" charset="0"/>
              </a:rPr>
              <a:t>"</a:t>
            </a:r>
            <a:r>
              <a:rPr lang="ru-RU" dirty="0"/>
              <a:t/>
            </a:r>
            <a:br>
              <a:rPr lang="ru-RU" dirty="0"/>
            </a:br>
            <a:endParaRPr lang="ru-RU" dirty="0"/>
          </a:p>
        </p:txBody>
      </p:sp>
      <p:sp>
        <p:nvSpPr>
          <p:cNvPr id="35842" name="AutoShape 2" descr="https://pp.userapi.com/c840425/v840425637/1cefa/5-YbqXYCnMQ.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latin typeface="Calibri" pitchFamily="34" charset="0"/>
            </a:endParaRPr>
          </a:p>
        </p:txBody>
      </p:sp>
      <p:pic>
        <p:nvPicPr>
          <p:cNvPr id="35843" name="Picture 3"/>
          <p:cNvPicPr>
            <a:picLocks noChangeAspect="1" noChangeArrowheads="1"/>
          </p:cNvPicPr>
          <p:nvPr/>
        </p:nvPicPr>
        <p:blipFill>
          <a:blip r:embed="rId2"/>
          <a:srcRect/>
          <a:stretch>
            <a:fillRect/>
          </a:stretch>
        </p:blipFill>
        <p:spPr bwMode="auto">
          <a:xfrm>
            <a:off x="155575" y="2573338"/>
            <a:ext cx="4375150" cy="2917825"/>
          </a:xfrm>
          <a:prstGeom prst="rect">
            <a:avLst/>
          </a:prstGeom>
          <a:noFill/>
          <a:ln w="9525">
            <a:noFill/>
            <a:miter lim="800000"/>
            <a:headEnd/>
            <a:tailEnd/>
          </a:ln>
        </p:spPr>
      </p:pic>
      <p:sp>
        <p:nvSpPr>
          <p:cNvPr id="35844" name="AutoShape 5" descr="https://pp.userapi.com/c840425/v840425637/1d03a/r9ErCj87bgU.jpg"/>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latin typeface="Calibri" pitchFamily="34" charset="0"/>
            </a:endParaRPr>
          </a:p>
        </p:txBody>
      </p:sp>
      <p:pic>
        <p:nvPicPr>
          <p:cNvPr id="35845" name="Picture 6"/>
          <p:cNvPicPr>
            <a:picLocks noChangeAspect="1" noChangeArrowheads="1"/>
          </p:cNvPicPr>
          <p:nvPr/>
        </p:nvPicPr>
        <p:blipFill>
          <a:blip r:embed="rId3"/>
          <a:srcRect/>
          <a:stretch>
            <a:fillRect/>
          </a:stretch>
        </p:blipFill>
        <p:spPr bwMode="auto">
          <a:xfrm>
            <a:off x="4522788" y="2573338"/>
            <a:ext cx="4211637" cy="280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ъект 2"/>
          <p:cNvSpPr>
            <a:spLocks noGrp="1"/>
          </p:cNvSpPr>
          <p:nvPr>
            <p:ph idx="1"/>
          </p:nvPr>
        </p:nvSpPr>
        <p:spPr>
          <a:xfrm>
            <a:off x="107950" y="30163"/>
            <a:ext cx="9036050" cy="1527175"/>
          </a:xfrm>
        </p:spPr>
        <p:txBody>
          <a:bodyPr/>
          <a:lstStyle/>
          <a:p>
            <a:pPr marL="0" indent="0" algn="ctr">
              <a:buFont typeface="Arial" charset="0"/>
              <a:buNone/>
            </a:pPr>
            <a:r>
              <a:rPr lang="ru-RU" sz="2400" b="1" smtClean="0">
                <a:solidFill>
                  <a:srgbClr val="C00000"/>
                </a:solidFill>
                <a:latin typeface="Times New Roman" pitchFamily="18" charset="0"/>
                <a:cs typeface="Times New Roman" pitchFamily="18" charset="0"/>
              </a:rPr>
              <a:t>5 декабря </a:t>
            </a:r>
            <a:r>
              <a:rPr lang="ru-RU" sz="2400" smtClean="0">
                <a:solidFill>
                  <a:srgbClr val="C00000"/>
                </a:solidFill>
                <a:latin typeface="Times New Roman" pitchFamily="18" charset="0"/>
                <a:cs typeface="Times New Roman" pitchFamily="18" charset="0"/>
              </a:rPr>
              <a:t>в актовом зале юридического факультета ВГУ состоялась лекция заведующего кафедрой истории России, доктора исторических наук, профессора ВГУ Михаила Дмитриевича Карпачева на тему «Революция 1917 года: социальные истоки и политико-правовые последствия», приуроченная к 100-летию Великой Октябрьской Революции.</a:t>
            </a:r>
            <a:br>
              <a:rPr lang="ru-RU" sz="2400" smtClean="0">
                <a:solidFill>
                  <a:srgbClr val="C00000"/>
                </a:solidFill>
                <a:latin typeface="Times New Roman" pitchFamily="18" charset="0"/>
                <a:cs typeface="Times New Roman" pitchFamily="18" charset="0"/>
              </a:rPr>
            </a:br>
            <a:endParaRPr lang="ru-RU" sz="2400" smtClean="0">
              <a:solidFill>
                <a:srgbClr val="C00000"/>
              </a:solidFill>
              <a:latin typeface="Times New Roman" pitchFamily="18" charset="0"/>
              <a:cs typeface="Times New Roman" pitchFamily="18" charset="0"/>
            </a:endParaRPr>
          </a:p>
        </p:txBody>
      </p:sp>
      <p:sp>
        <p:nvSpPr>
          <p:cNvPr id="36866" name="AutoShape 2" descr="https://pp.userapi.com/c831308/v831308780/e02/lqP3E4cTmpc.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latin typeface="Calibri" pitchFamily="34" charset="0"/>
            </a:endParaRPr>
          </a:p>
        </p:txBody>
      </p:sp>
      <p:sp>
        <p:nvSpPr>
          <p:cNvPr id="36867" name="AutoShape 5" descr="https://pp.userapi.com/c831308/v831308780/e02/lqP3E4cTmpc.jpg"/>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latin typeface="Calibri" pitchFamily="34" charset="0"/>
            </a:endParaRPr>
          </a:p>
        </p:txBody>
      </p:sp>
      <p:sp>
        <p:nvSpPr>
          <p:cNvPr id="36868" name="AutoShape 7" descr="https://pp.userapi.com/c831308/v831308780/e02/lqP3E4cTmpc.jpg"/>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ru-RU">
              <a:latin typeface="Calibri" pitchFamily="34" charset="0"/>
            </a:endParaRPr>
          </a:p>
        </p:txBody>
      </p:sp>
      <p:sp>
        <p:nvSpPr>
          <p:cNvPr id="36869" name="AutoShape 9" descr="https://pp.userapi.com/c831308/v831308780/e02/lqP3E4cTmpc.jpg"/>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endParaRPr lang="ru-RU">
              <a:latin typeface="Calibri" pitchFamily="34" charset="0"/>
            </a:endParaRPr>
          </a:p>
        </p:txBody>
      </p:sp>
      <p:sp>
        <p:nvSpPr>
          <p:cNvPr id="36870" name="AutoShape 11" descr="https://pp.userapi.com/c831308/v831308780/e02/lqP3E4cTmpc.jpg"/>
          <p:cNvSpPr>
            <a:spLocks noChangeAspect="1" noChangeArrowheads="1"/>
          </p:cNvSpPr>
          <p:nvPr/>
        </p:nvSpPr>
        <p:spPr bwMode="auto">
          <a:xfrm>
            <a:off x="765175" y="465138"/>
            <a:ext cx="304800" cy="304800"/>
          </a:xfrm>
          <a:prstGeom prst="rect">
            <a:avLst/>
          </a:prstGeom>
          <a:noFill/>
          <a:ln w="9525">
            <a:noFill/>
            <a:miter lim="800000"/>
            <a:headEnd/>
            <a:tailEnd/>
          </a:ln>
        </p:spPr>
        <p:txBody>
          <a:bodyPr/>
          <a:lstStyle/>
          <a:p>
            <a:endParaRPr lang="ru-RU">
              <a:latin typeface="Calibri" pitchFamily="34" charset="0"/>
            </a:endParaRPr>
          </a:p>
        </p:txBody>
      </p:sp>
      <p:pic>
        <p:nvPicPr>
          <p:cNvPr id="36871" name="Picture 12"/>
          <p:cNvPicPr>
            <a:picLocks noChangeAspect="1" noChangeArrowheads="1"/>
          </p:cNvPicPr>
          <p:nvPr/>
        </p:nvPicPr>
        <p:blipFill>
          <a:blip r:embed="rId2" cstate="print"/>
          <a:srcRect/>
          <a:stretch>
            <a:fillRect/>
          </a:stretch>
        </p:blipFill>
        <p:spPr bwMode="auto">
          <a:xfrm>
            <a:off x="190500" y="2565400"/>
            <a:ext cx="4652963" cy="3095625"/>
          </a:xfrm>
          <a:prstGeom prst="rect">
            <a:avLst/>
          </a:prstGeom>
          <a:noFill/>
          <a:ln w="9525">
            <a:noFill/>
            <a:miter lim="800000"/>
            <a:headEnd/>
            <a:tailEnd/>
          </a:ln>
        </p:spPr>
      </p:pic>
      <p:sp>
        <p:nvSpPr>
          <p:cNvPr id="36872" name="AutoShape 14" descr="https://pp.userapi.com/c831308/v831308780/de4/ywuLOcPAi44.jpg"/>
          <p:cNvSpPr>
            <a:spLocks noChangeAspect="1" noChangeArrowheads="1"/>
          </p:cNvSpPr>
          <p:nvPr/>
        </p:nvSpPr>
        <p:spPr bwMode="auto">
          <a:xfrm>
            <a:off x="917575" y="617538"/>
            <a:ext cx="304800" cy="304800"/>
          </a:xfrm>
          <a:prstGeom prst="rect">
            <a:avLst/>
          </a:prstGeom>
          <a:noFill/>
          <a:ln w="9525">
            <a:noFill/>
            <a:miter lim="800000"/>
            <a:headEnd/>
            <a:tailEnd/>
          </a:ln>
        </p:spPr>
        <p:txBody>
          <a:bodyPr/>
          <a:lstStyle/>
          <a:p>
            <a:endParaRPr lang="ru-RU">
              <a:latin typeface="Calibri" pitchFamily="34" charset="0"/>
            </a:endParaRPr>
          </a:p>
        </p:txBody>
      </p:sp>
      <p:pic>
        <p:nvPicPr>
          <p:cNvPr id="36873" name="Picture 15"/>
          <p:cNvPicPr>
            <a:picLocks noChangeAspect="1" noChangeArrowheads="1"/>
          </p:cNvPicPr>
          <p:nvPr/>
        </p:nvPicPr>
        <p:blipFill>
          <a:blip r:embed="rId3"/>
          <a:srcRect/>
          <a:stretch>
            <a:fillRect/>
          </a:stretch>
        </p:blipFill>
        <p:spPr bwMode="auto">
          <a:xfrm>
            <a:off x="4716463" y="2924175"/>
            <a:ext cx="3935412" cy="2620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ъект 2"/>
          <p:cNvSpPr>
            <a:spLocks noGrp="1"/>
          </p:cNvSpPr>
          <p:nvPr>
            <p:ph idx="1"/>
          </p:nvPr>
        </p:nvSpPr>
        <p:spPr>
          <a:xfrm>
            <a:off x="114300" y="620713"/>
            <a:ext cx="9029700" cy="4525962"/>
          </a:xfrm>
        </p:spPr>
        <p:txBody>
          <a:bodyPr/>
          <a:lstStyle/>
          <a:p>
            <a:pPr marL="0" indent="0">
              <a:buFont typeface="Arial" charset="0"/>
              <a:buNone/>
            </a:pPr>
            <a:r>
              <a:rPr lang="en-US" sz="2400" b="1" smtClean="0">
                <a:solidFill>
                  <a:srgbClr val="C00000"/>
                </a:solidFill>
                <a:latin typeface="Times New Roman" pitchFamily="18" charset="0"/>
                <a:cs typeface="Times New Roman" pitchFamily="18" charset="0"/>
              </a:rPr>
              <a:t>6 </a:t>
            </a:r>
            <a:r>
              <a:rPr lang="ru-RU" sz="2400" b="1" smtClean="0">
                <a:solidFill>
                  <a:srgbClr val="C00000"/>
                </a:solidFill>
                <a:latin typeface="Times New Roman" pitchFamily="18" charset="0"/>
                <a:cs typeface="Times New Roman" pitchFamily="18" charset="0"/>
              </a:rPr>
              <a:t>декабря </a:t>
            </a:r>
            <a:r>
              <a:rPr lang="ru-RU" sz="2400" smtClean="0">
                <a:solidFill>
                  <a:srgbClr val="C00000"/>
                </a:solidFill>
                <a:latin typeface="Times New Roman" pitchFamily="18" charset="0"/>
                <a:cs typeface="Times New Roman" pitchFamily="18" charset="0"/>
              </a:rPr>
              <a:t>состоялась творческая встреча с руководителем Следственного управления Следственного комитета Российской Федерации по Воронежской области, генерал-лейтенантом юстиции Кириллом Эдуардовичем Левитом.</a:t>
            </a:r>
          </a:p>
        </p:txBody>
      </p:sp>
      <p:pic>
        <p:nvPicPr>
          <p:cNvPr id="37890" name="Picture 2" descr="http://www.law.vsu.ru/news/images/2017/20171207_11.jpg"/>
          <p:cNvPicPr>
            <a:picLocks noChangeAspect="1" noChangeArrowheads="1"/>
          </p:cNvPicPr>
          <p:nvPr/>
        </p:nvPicPr>
        <p:blipFill>
          <a:blip r:embed="rId2"/>
          <a:srcRect/>
          <a:stretch>
            <a:fillRect/>
          </a:stretch>
        </p:blipFill>
        <p:spPr bwMode="auto">
          <a:xfrm>
            <a:off x="900113" y="2279650"/>
            <a:ext cx="3543300" cy="2430463"/>
          </a:xfrm>
          <a:prstGeom prst="rect">
            <a:avLst/>
          </a:prstGeom>
          <a:noFill/>
          <a:ln w="9525">
            <a:noFill/>
            <a:miter lim="800000"/>
            <a:headEnd/>
            <a:tailEnd/>
          </a:ln>
        </p:spPr>
      </p:pic>
      <p:pic>
        <p:nvPicPr>
          <p:cNvPr id="37891" name="Picture 4" descr="http://www.law.vsu.ru/news/images/2017/20171207_1.jpg"/>
          <p:cNvPicPr>
            <a:picLocks noChangeAspect="1" noChangeArrowheads="1"/>
          </p:cNvPicPr>
          <p:nvPr/>
        </p:nvPicPr>
        <p:blipFill>
          <a:blip r:embed="rId3"/>
          <a:srcRect/>
          <a:stretch>
            <a:fillRect/>
          </a:stretch>
        </p:blipFill>
        <p:spPr bwMode="auto">
          <a:xfrm>
            <a:off x="4443413" y="2279650"/>
            <a:ext cx="3670300" cy="2517775"/>
          </a:xfrm>
          <a:prstGeom prst="rect">
            <a:avLst/>
          </a:prstGeom>
          <a:noFill/>
          <a:ln w="9525">
            <a:noFill/>
            <a:miter lim="800000"/>
            <a:headEnd/>
            <a:tailEnd/>
          </a:ln>
        </p:spPr>
      </p:pic>
      <p:pic>
        <p:nvPicPr>
          <p:cNvPr id="37892" name="Picture 6" descr="http://www.law.vsu.ru/news/images/2017/20171207_4.jpg"/>
          <p:cNvPicPr>
            <a:picLocks noChangeAspect="1" noChangeArrowheads="1"/>
          </p:cNvPicPr>
          <p:nvPr/>
        </p:nvPicPr>
        <p:blipFill>
          <a:blip r:embed="rId4"/>
          <a:srcRect/>
          <a:stretch>
            <a:fillRect/>
          </a:stretch>
        </p:blipFill>
        <p:spPr bwMode="auto">
          <a:xfrm>
            <a:off x="2411413" y="4365625"/>
            <a:ext cx="333375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Объект 2"/>
          <p:cNvSpPr>
            <a:spLocks noGrp="1"/>
          </p:cNvSpPr>
          <p:nvPr>
            <p:ph idx="1"/>
          </p:nvPr>
        </p:nvSpPr>
        <p:spPr>
          <a:xfrm>
            <a:off x="22225" y="620713"/>
            <a:ext cx="9144000" cy="3235325"/>
          </a:xfrm>
        </p:spPr>
        <p:txBody>
          <a:bodyPr/>
          <a:lstStyle/>
          <a:p>
            <a:pPr marL="0" indent="0">
              <a:buFont typeface="Arial" charset="0"/>
              <a:buNone/>
            </a:pPr>
            <a:r>
              <a:rPr lang="ru-RU" sz="2400" b="1" smtClean="0">
                <a:solidFill>
                  <a:srgbClr val="C00000"/>
                </a:solidFill>
                <a:latin typeface="Times New Roman" pitchFamily="18" charset="0"/>
                <a:cs typeface="Times New Roman" pitchFamily="18" charset="0"/>
              </a:rPr>
              <a:t>15 декабря </a:t>
            </a:r>
            <a:r>
              <a:rPr lang="ru-RU" sz="2400" smtClean="0">
                <a:solidFill>
                  <a:srgbClr val="C00000"/>
                </a:solidFill>
                <a:latin typeface="Times New Roman" pitchFamily="18" charset="0"/>
                <a:cs typeface="Times New Roman" pitchFamily="18" charset="0"/>
              </a:rPr>
              <a:t>состоялась</a:t>
            </a:r>
            <a:r>
              <a:rPr lang="ru-RU" sz="2400" b="1" smtClean="0">
                <a:solidFill>
                  <a:srgbClr val="C00000"/>
                </a:solidFill>
                <a:latin typeface="Times New Roman" pitchFamily="18" charset="0"/>
                <a:cs typeface="Times New Roman" pitchFamily="18" charset="0"/>
              </a:rPr>
              <a:t> </a:t>
            </a:r>
            <a:r>
              <a:rPr lang="ru-RU" sz="2400" smtClean="0">
                <a:solidFill>
                  <a:srgbClr val="C00000"/>
                </a:solidFill>
                <a:latin typeface="Times New Roman" pitchFamily="18" charset="0"/>
                <a:cs typeface="Times New Roman" pitchFamily="18" charset="0"/>
              </a:rPr>
              <a:t>презентация книги доцента кафедры конституционного и муниципального права юридического факультета ВГУ Елены Викторовны Сазонниковой  «Юридический факультет Воронежского государственного университета: в начале пути. 1918» </a:t>
            </a:r>
            <a:r>
              <a:rPr lang="ru-RU" sz="2400" smtClean="0">
                <a:latin typeface="Times New Roman" pitchFamily="18" charset="0"/>
                <a:cs typeface="Times New Roman" pitchFamily="18" charset="0"/>
              </a:rPr>
              <a:t/>
            </a:r>
            <a:br>
              <a:rPr lang="ru-RU" sz="2400" smtClean="0">
                <a:latin typeface="Times New Roman" pitchFamily="18" charset="0"/>
                <a:cs typeface="Times New Roman" pitchFamily="18" charset="0"/>
              </a:rPr>
            </a:br>
            <a:endParaRPr lang="ru-RU" sz="2400" smtClean="0">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2"/>
          <a:srcRect/>
          <a:stretch>
            <a:fillRect/>
          </a:stretch>
        </p:blipFill>
        <p:spPr bwMode="auto">
          <a:xfrm>
            <a:off x="395288" y="3214688"/>
            <a:ext cx="4176712" cy="2784475"/>
          </a:xfrm>
          <a:prstGeom prst="rect">
            <a:avLst/>
          </a:prstGeom>
          <a:noFill/>
          <a:ln w="9525">
            <a:noFill/>
            <a:miter lim="800000"/>
            <a:headEnd/>
            <a:tailEnd/>
          </a:ln>
        </p:spPr>
      </p:pic>
      <p:pic>
        <p:nvPicPr>
          <p:cNvPr id="38915" name="Picture 3"/>
          <p:cNvPicPr>
            <a:picLocks noChangeAspect="1" noChangeArrowheads="1"/>
          </p:cNvPicPr>
          <p:nvPr/>
        </p:nvPicPr>
        <p:blipFill>
          <a:blip r:embed="rId3"/>
          <a:srcRect/>
          <a:stretch>
            <a:fillRect/>
          </a:stretch>
        </p:blipFill>
        <p:spPr bwMode="auto">
          <a:xfrm>
            <a:off x="4589463" y="3235325"/>
            <a:ext cx="4211637" cy="280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Заголовок 1"/>
          <p:cNvSpPr>
            <a:spLocks noGrp="1"/>
          </p:cNvSpPr>
          <p:nvPr>
            <p:ph type="title"/>
          </p:nvPr>
        </p:nvSpPr>
        <p:spPr>
          <a:xfrm>
            <a:off x="184150" y="422275"/>
            <a:ext cx="9036050" cy="1143000"/>
          </a:xfrm>
        </p:spPr>
        <p:txBody>
          <a:bodyPr/>
          <a:lstStyle/>
          <a:p>
            <a:r>
              <a:rPr lang="ru-RU" sz="3200" b="1" smtClean="0">
                <a:solidFill>
                  <a:srgbClr val="C00000"/>
                </a:solidFill>
                <a:latin typeface="Times New Roman" pitchFamily="18" charset="0"/>
                <a:cs typeface="Times New Roman" pitchFamily="18" charset="0"/>
              </a:rPr>
              <a:t> Всероссийская студенческая конференция </a:t>
            </a:r>
            <a:br>
              <a:rPr lang="ru-RU" sz="3200" b="1" smtClean="0">
                <a:solidFill>
                  <a:srgbClr val="C00000"/>
                </a:solidFill>
                <a:latin typeface="Times New Roman" pitchFamily="18" charset="0"/>
                <a:cs typeface="Times New Roman" pitchFamily="18" charset="0"/>
              </a:rPr>
            </a:br>
            <a:r>
              <a:rPr lang="ru-RU" sz="3200" b="1" smtClean="0">
                <a:solidFill>
                  <a:srgbClr val="C00000"/>
                </a:solidFill>
                <a:latin typeface="Times New Roman" pitchFamily="18" charset="0"/>
                <a:cs typeface="Times New Roman" pitchFamily="18" charset="0"/>
              </a:rPr>
              <a:t>«Современные тенденции развития гражданского права и цивилистического процесса» (17 марта)</a:t>
            </a:r>
          </a:p>
        </p:txBody>
      </p:sp>
      <p:pic>
        <p:nvPicPr>
          <p:cNvPr id="39938" name="Picture 2"/>
          <p:cNvPicPr>
            <a:picLocks noChangeAspect="1" noChangeArrowheads="1"/>
          </p:cNvPicPr>
          <p:nvPr/>
        </p:nvPicPr>
        <p:blipFill>
          <a:blip r:embed="rId2"/>
          <a:srcRect/>
          <a:stretch>
            <a:fillRect/>
          </a:stretch>
        </p:blipFill>
        <p:spPr bwMode="auto">
          <a:xfrm>
            <a:off x="0" y="2133600"/>
            <a:ext cx="4859338" cy="3240088"/>
          </a:xfrm>
          <a:prstGeom prst="rect">
            <a:avLst/>
          </a:prstGeom>
          <a:noFill/>
          <a:ln w="9525">
            <a:noFill/>
            <a:miter lim="800000"/>
            <a:headEnd/>
            <a:tailEnd/>
          </a:ln>
        </p:spPr>
      </p:pic>
      <p:sp>
        <p:nvSpPr>
          <p:cNvPr id="39939" name="AutoShape 4" descr="https://pp.userapi.com/c626522/v626522578/51fc9/gntpQr5HHik.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latin typeface="Calibri" pitchFamily="34" charset="0"/>
            </a:endParaRPr>
          </a:p>
        </p:txBody>
      </p:sp>
      <p:pic>
        <p:nvPicPr>
          <p:cNvPr id="39940" name="Picture 5"/>
          <p:cNvPicPr>
            <a:picLocks noChangeAspect="1" noChangeArrowheads="1"/>
          </p:cNvPicPr>
          <p:nvPr/>
        </p:nvPicPr>
        <p:blipFill>
          <a:blip r:embed="rId3"/>
          <a:srcRect/>
          <a:stretch>
            <a:fillRect/>
          </a:stretch>
        </p:blipFill>
        <p:spPr bwMode="auto">
          <a:xfrm>
            <a:off x="4721225" y="3284538"/>
            <a:ext cx="4422775"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a:xfrm>
            <a:off x="444500" y="836613"/>
            <a:ext cx="8229600" cy="1143000"/>
          </a:xfrm>
        </p:spPr>
        <p:txBody>
          <a:bodyPr/>
          <a:lstStyle/>
          <a:p>
            <a:r>
              <a:rPr lang="ru-RU" sz="3600" b="1" smtClean="0">
                <a:solidFill>
                  <a:srgbClr val="C00000"/>
                </a:solidFill>
                <a:latin typeface="Times New Roman" pitchFamily="18" charset="0"/>
                <a:cs typeface="Times New Roman" pitchFamily="18" charset="0"/>
              </a:rPr>
              <a:t>Всероссийская конференция студентов, магистров и аспирантов «Перспективы развития уголовного судопроизводства в России» (21-22 апреля)</a:t>
            </a:r>
          </a:p>
        </p:txBody>
      </p:sp>
      <p:pic>
        <p:nvPicPr>
          <p:cNvPr id="40962" name="Picture 2"/>
          <p:cNvPicPr>
            <a:picLocks noChangeAspect="1" noChangeArrowheads="1"/>
          </p:cNvPicPr>
          <p:nvPr/>
        </p:nvPicPr>
        <p:blipFill>
          <a:blip r:embed="rId2"/>
          <a:srcRect/>
          <a:stretch>
            <a:fillRect/>
          </a:stretch>
        </p:blipFill>
        <p:spPr bwMode="auto">
          <a:xfrm>
            <a:off x="250825" y="2924175"/>
            <a:ext cx="4319588" cy="2881313"/>
          </a:xfrm>
          <a:prstGeom prst="rect">
            <a:avLst/>
          </a:prstGeom>
          <a:noFill/>
          <a:ln w="9525">
            <a:noFill/>
            <a:miter lim="800000"/>
            <a:headEnd/>
            <a:tailEnd/>
          </a:ln>
        </p:spPr>
      </p:pic>
      <p:pic>
        <p:nvPicPr>
          <p:cNvPr id="40963" name="Picture 3"/>
          <p:cNvPicPr>
            <a:picLocks noChangeAspect="1" noChangeArrowheads="1"/>
          </p:cNvPicPr>
          <p:nvPr/>
        </p:nvPicPr>
        <p:blipFill>
          <a:blip r:embed="rId3"/>
          <a:srcRect/>
          <a:stretch>
            <a:fillRect/>
          </a:stretch>
        </p:blipFill>
        <p:spPr bwMode="auto">
          <a:xfrm>
            <a:off x="4559300" y="2928938"/>
            <a:ext cx="4362450" cy="288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80728"/>
            <a:ext cx="8229600" cy="1143000"/>
          </a:xfrm>
        </p:spPr>
        <p:txBody>
          <a:bodyPr>
            <a:normAutofit fontScale="90000"/>
          </a:bodyPr>
          <a:lstStyle/>
          <a:p>
            <a:r>
              <a:rPr lang="ru-RU" sz="3600" b="1" dirty="0">
                <a:solidFill>
                  <a:srgbClr val="C00000"/>
                </a:solidFill>
                <a:latin typeface="Times New Roman" panose="02020603050405020304" pitchFamily="18" charset="0"/>
                <a:cs typeface="Times New Roman" panose="02020603050405020304" pitchFamily="18" charset="0"/>
              </a:rPr>
              <a:t>Конкурс </a:t>
            </a:r>
            <a:r>
              <a:rPr lang="ru-RU" sz="3600" b="1" dirty="0" smtClean="0">
                <a:solidFill>
                  <a:srgbClr val="C00000"/>
                </a:solidFill>
                <a:latin typeface="Times New Roman" panose="02020603050405020304" pitchFamily="18" charset="0"/>
                <a:cs typeface="Times New Roman" panose="02020603050405020304" pitchFamily="18" charset="0"/>
              </a:rPr>
              <a:t> студенческих работ </a:t>
            </a:r>
            <a:r>
              <a:rPr lang="ru-RU" sz="3600" b="1" dirty="0">
                <a:solidFill>
                  <a:srgbClr val="C00000"/>
                </a:solidFill>
                <a:latin typeface="Times New Roman" panose="02020603050405020304" pitchFamily="18" charset="0"/>
                <a:cs typeface="Times New Roman" panose="02020603050405020304" pitchFamily="18" charset="0"/>
              </a:rPr>
              <a:t>памяти профессора Л.Д. </a:t>
            </a:r>
            <a:r>
              <a:rPr lang="ru-RU" sz="3600" b="1" dirty="0" err="1">
                <a:solidFill>
                  <a:srgbClr val="C00000"/>
                </a:solidFill>
                <a:latin typeface="Times New Roman" panose="02020603050405020304" pitchFamily="18" charset="0"/>
                <a:cs typeface="Times New Roman" panose="02020603050405020304" pitchFamily="18" charset="0"/>
              </a:rPr>
              <a:t>Кокорева</a:t>
            </a:r>
            <a:r>
              <a:rPr lang="ru-RU" sz="3600" b="1" dirty="0">
                <a:solidFill>
                  <a:srgbClr val="C00000"/>
                </a:solidFill>
                <a:latin typeface="Times New Roman" panose="02020603050405020304" pitchFamily="18" charset="0"/>
                <a:cs typeface="Times New Roman" panose="02020603050405020304" pitchFamily="18" charset="0"/>
              </a:rPr>
              <a:t> «Профессиональная этика юриста»</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39552" y="1916832"/>
            <a:ext cx="8229600" cy="4525963"/>
          </a:xfrm>
        </p:spPr>
        <p:txBody>
          <a:bodyPr>
            <a:normAutofit/>
          </a:bodyPr>
          <a:lstStyle/>
          <a:p>
            <a:pPr>
              <a:buFont typeface="Wingdings" panose="05000000000000000000" pitchFamily="2" charset="2"/>
              <a:buChar char="Ø"/>
            </a:pPr>
            <a:r>
              <a:rPr lang="ru-RU" dirty="0">
                <a:solidFill>
                  <a:srgbClr val="C00000"/>
                </a:solidFill>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конкурс проводится уже второй год подряд</a:t>
            </a:r>
          </a:p>
          <a:p>
            <a:pPr>
              <a:buFont typeface="Wingdings" panose="05000000000000000000" pitchFamily="2" charset="2"/>
              <a:buChar char="Ø"/>
            </a:pPr>
            <a:r>
              <a:rPr lang="ru-RU" dirty="0" smtClean="0">
                <a:solidFill>
                  <a:srgbClr val="C00000"/>
                </a:solidFill>
                <a:latin typeface="Times New Roman" panose="02020603050405020304" pitchFamily="18" charset="0"/>
                <a:cs typeface="Times New Roman" panose="02020603050405020304" pitchFamily="18" charset="0"/>
              </a:rPr>
              <a:t> в нем принимают участие </a:t>
            </a:r>
            <a:r>
              <a:rPr lang="ru-RU" b="1" dirty="0" smtClean="0">
                <a:solidFill>
                  <a:srgbClr val="C00000"/>
                </a:solidFill>
                <a:latin typeface="Times New Roman" panose="02020603050405020304" pitchFamily="18" charset="0"/>
                <a:cs typeface="Times New Roman" panose="02020603050405020304" pitchFamily="18" charset="0"/>
              </a:rPr>
              <a:t>представители других субъектов РФ</a:t>
            </a:r>
          </a:p>
          <a:p>
            <a:pPr>
              <a:buFont typeface="Wingdings" panose="05000000000000000000" pitchFamily="2" charset="2"/>
              <a:buChar char="Ø"/>
            </a:pPr>
            <a:r>
              <a:rPr lang="ru-RU" dirty="0" smtClean="0">
                <a:solidFill>
                  <a:srgbClr val="C00000"/>
                </a:solidFill>
                <a:latin typeface="Times New Roman" panose="02020603050405020304" pitchFamily="18" charset="0"/>
                <a:cs typeface="Times New Roman" panose="02020603050405020304" pitchFamily="18" charset="0"/>
              </a:rPr>
              <a:t> работы победителей публикуются в </a:t>
            </a:r>
            <a:r>
              <a:rPr lang="ru-RU" dirty="0">
                <a:solidFill>
                  <a:srgbClr val="C00000"/>
                </a:solidFill>
                <a:latin typeface="Times New Roman" panose="02020603050405020304" pitchFamily="18" charset="0"/>
                <a:cs typeface="Times New Roman" panose="02020603050405020304" pitchFamily="18" charset="0"/>
              </a:rPr>
              <a:t> федеральном научно-практическом журнале </a:t>
            </a:r>
            <a:r>
              <a:rPr lang="ru-RU" b="1" dirty="0">
                <a:solidFill>
                  <a:srgbClr val="C00000"/>
                </a:solidFill>
                <a:latin typeface="Times New Roman" panose="02020603050405020304" pitchFamily="18" charset="0"/>
                <a:cs typeface="Times New Roman" panose="02020603050405020304" pitchFamily="18" charset="0"/>
              </a:rPr>
              <a:t>«Судебная власть и уголовный процесс» </a:t>
            </a:r>
            <a:r>
              <a:rPr lang="ru-RU" b="1" dirty="0"/>
              <a:t/>
            </a:r>
            <a:br>
              <a:rPr lang="ru-RU" b="1" dirty="0"/>
            </a:br>
            <a:endParaRPr lang="ru-RU" b="1" dirty="0" smtClean="0">
              <a:solidFill>
                <a:srgbClr val="C00000"/>
              </a:solidFill>
              <a:latin typeface="Times New Roman" panose="02020603050405020304" pitchFamily="18" charset="0"/>
              <a:cs typeface="Times New Roman" panose="02020603050405020304" pitchFamily="18" charset="0"/>
            </a:endParaRPr>
          </a:p>
          <a:p>
            <a:pPr marL="0" indent="0">
              <a:buNone/>
            </a:pPr>
            <a:endParaRPr lang="ru-RU"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2165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fontAlgn="auto">
              <a:spcAft>
                <a:spcPts val="0"/>
              </a:spcAft>
              <a:defRPr/>
            </a:pPr>
            <a:r>
              <a:rPr lang="ru-RU" sz="3200" dirty="0" smtClean="0">
                <a:solidFill>
                  <a:srgbClr val="C00000"/>
                </a:solidFill>
                <a:latin typeface="Times New Roman" panose="02020603050405020304" pitchFamily="18" charset="0"/>
                <a:cs typeface="Times New Roman" panose="02020603050405020304" pitchFamily="18" charset="0"/>
              </a:rPr>
              <a:t>Студенческое научное общество</a:t>
            </a:r>
            <a:endParaRPr lang="ru-RU" sz="3200" dirty="0">
              <a:solidFill>
                <a:srgbClr val="C00000"/>
              </a:solidFill>
              <a:latin typeface="Times New Roman" panose="02020603050405020304" pitchFamily="18" charset="0"/>
              <a:cs typeface="Times New Roman" panose="02020603050405020304" pitchFamily="18" charset="0"/>
            </a:endParaRPr>
          </a:p>
        </p:txBody>
      </p:sp>
      <p:sp>
        <p:nvSpPr>
          <p:cNvPr id="41986" name="Текст 2"/>
          <p:cNvSpPr>
            <a:spLocks noGrp="1"/>
          </p:cNvSpPr>
          <p:nvPr>
            <p:ph type="body" idx="1"/>
          </p:nvPr>
        </p:nvSpPr>
        <p:spPr/>
        <p:txBody>
          <a:bodyPr/>
          <a:lstStyle/>
          <a:p>
            <a:r>
              <a:rPr lang="ru-RU" smtClean="0">
                <a:solidFill>
                  <a:srgbClr val="C00000"/>
                </a:solidFill>
                <a:latin typeface="Times New Roman" pitchFamily="18" charset="0"/>
                <a:cs typeface="Times New Roman" pitchFamily="18" charset="0"/>
              </a:rPr>
              <a:t>Формат носит разнообразный характер: модельные процессы, студенческие кружки, поездки на конференции и форумы</a:t>
            </a:r>
          </a:p>
        </p:txBody>
      </p:sp>
      <p:pic>
        <p:nvPicPr>
          <p:cNvPr id="41987" name="Picture 2"/>
          <p:cNvPicPr>
            <a:picLocks noChangeAspect="1" noChangeArrowheads="1"/>
          </p:cNvPicPr>
          <p:nvPr/>
        </p:nvPicPr>
        <p:blipFill>
          <a:blip r:embed="rId2"/>
          <a:srcRect/>
          <a:stretch>
            <a:fillRect/>
          </a:stretch>
        </p:blipFill>
        <p:spPr bwMode="auto">
          <a:xfrm>
            <a:off x="5822950" y="115888"/>
            <a:ext cx="3321050" cy="3281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288" y="620713"/>
            <a:ext cx="8640762" cy="6010275"/>
          </a:xfrm>
          <a:prstGeom prst="rect">
            <a:avLst/>
          </a:prstGeom>
        </p:spPr>
        <p:txBody>
          <a:bodyPr>
            <a:spAutoFit/>
          </a:bodyPr>
          <a:lstStyle/>
          <a:p>
            <a:pPr indent="450215" algn="just" fontAlgn="auto">
              <a:lnSpc>
                <a:spcPct val="107000"/>
              </a:lnSpc>
              <a:spcBef>
                <a:spcPts val="0"/>
              </a:spcBef>
              <a:spcAft>
                <a:spcPts val="0"/>
              </a:spcAft>
              <a:tabLst>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В рамках приоритетного направления фундаментальных исследований </a:t>
            </a:r>
            <a:r>
              <a:rPr lang="ru-RU" sz="1500" b="1"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«Правовая и судебная реформы в России и международный правопорядок в </a:t>
            </a:r>
            <a:r>
              <a:rPr lang="en-US" sz="1500" b="1"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XXI</a:t>
            </a:r>
            <a:r>
              <a:rPr lang="ru-RU" sz="1500" b="1"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 веке»</a:t>
            </a: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 ведутся научные работы по темам: </a:t>
            </a:r>
          </a:p>
          <a:p>
            <a:pPr indent="450215" algn="just" fontAlgn="auto">
              <a:lnSpc>
                <a:spcPct val="107000"/>
              </a:lnSpc>
              <a:spcBef>
                <a:spcPts val="0"/>
              </a:spcBef>
              <a:spcAft>
                <a:spcPts val="0"/>
              </a:spcAft>
              <a:tabLst>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 </a:t>
            </a:r>
          </a:p>
          <a:p>
            <a:pPr marL="342900" indent="-342900" algn="just" fontAlgn="auto">
              <a:lnSpc>
                <a:spcPct val="107000"/>
              </a:lnSpc>
              <a:spcBef>
                <a:spcPts val="0"/>
              </a:spcBef>
              <a:spcAft>
                <a:spcPts val="0"/>
              </a:spcAft>
              <a:buFont typeface="+mj-lt"/>
              <a:buAutoNum type="arabicParenR"/>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правовая реформа в Российской Федерации: основные направления, проблемы и итоги проведения; </a:t>
            </a:r>
          </a:p>
          <a:p>
            <a:pPr marL="342900" indent="-342900" algn="just" fontAlgn="auto">
              <a:lnSpc>
                <a:spcPct val="107000"/>
              </a:lnSpc>
              <a:spcBef>
                <a:spcPts val="0"/>
              </a:spcBef>
              <a:spcAft>
                <a:spcPts val="0"/>
              </a:spcAft>
              <a:buFont typeface="+mj-lt"/>
              <a:buAutoNum type="arabicParenR"/>
              <a:tabLst>
                <a:tab pos="45021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соответствие правовых реформ в Российской Федерации стандартам современного правового государства;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административная реформа в России: политико-правовое и управленческое измерение;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реформа государственной службы в Российской Федерации;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реформирование государственного управления экономикой;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реформа государственного контроля и административного надзора в Российской Федерации;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правовая защита прав, свобод и законных интересов физических и юридических лиц;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таможенное регулирование в Евразийском экономическом союзе;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нормы международного права и судебная практика в России: проблемы применения;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судебная реформа в Российской Федерации: главные направления осуществления, достижения и проблемы;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исследование проблем института мировых судей России в историческом и современном аспектах и разработка предложений по оптимизации деятельности мировой юстиции; </a:t>
            </a:r>
          </a:p>
          <a:p>
            <a:pPr marL="342900" indent="-342900" algn="just" fontAlgn="auto">
              <a:lnSpc>
                <a:spcPct val="107000"/>
              </a:lnSpc>
              <a:spcBef>
                <a:spcPts val="0"/>
              </a:spcBef>
              <a:spcAft>
                <a:spcPts val="0"/>
              </a:spcAft>
              <a:buFont typeface="+mj-lt"/>
              <a:buAutoNum type="arabicParenR"/>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исследование проблем организации и функционирования административного судопроизводства, судебной практики по административным делам, разработка предложений по совершенствованию административно-процессуального законодательства;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p:nvPr>
        </p:nvSpPr>
        <p:spPr/>
        <p:txBody>
          <a:bodyPr/>
          <a:lstStyle/>
          <a:p>
            <a:r>
              <a:rPr lang="ru-RU" sz="2000" b="1" smtClean="0">
                <a:solidFill>
                  <a:srgbClr val="C00000"/>
                </a:solidFill>
              </a:rPr>
              <a:t>4 февраля в преддверии дня российской науки в Воронежском государственном университете произошло небывалое по значимости и масштабам научное событие – Фестиваль науки. </a:t>
            </a:r>
          </a:p>
        </p:txBody>
      </p:sp>
      <p:sp>
        <p:nvSpPr>
          <p:cNvPr id="43010" name="Объект 2"/>
          <p:cNvSpPr>
            <a:spLocks noGrp="1"/>
          </p:cNvSpPr>
          <p:nvPr>
            <p:ph sz="half" idx="1"/>
          </p:nvPr>
        </p:nvSpPr>
        <p:spPr>
          <a:xfrm>
            <a:off x="250825" y="1417638"/>
            <a:ext cx="4321175" cy="3019425"/>
          </a:xfrm>
        </p:spPr>
        <p:txBody>
          <a:bodyPr/>
          <a:lstStyle/>
          <a:p>
            <a:r>
              <a:rPr lang="ru-RU" sz="1600" b="1" smtClean="0">
                <a:solidFill>
                  <a:srgbClr val="C00000"/>
                </a:solidFill>
              </a:rPr>
              <a:t>Организаторами события выступили департамент образования, науки и молодёжной политики Воронежской области и ВГУ. Юридический факультет ВГУ был представлен на Фестивале двумя образовательными площадками – на плечи членов Студенческого научного общества легла координация работы «Дискуссионного клуба», а преподаватели кафедры криминалистики, к.ю.н., М. В. и В.В. Горские представляли площадку «Юный криминалист». </a:t>
            </a:r>
            <a:endParaRPr lang="ru-RU" sz="1600" smtClean="0"/>
          </a:p>
        </p:txBody>
      </p:sp>
      <p:pic>
        <p:nvPicPr>
          <p:cNvPr id="43011" name="Объект 4"/>
          <p:cNvPicPr>
            <a:picLocks noGrp="1" noChangeAspect="1"/>
          </p:cNvPicPr>
          <p:nvPr>
            <p:ph sz="half" idx="2"/>
          </p:nvPr>
        </p:nvPicPr>
        <p:blipFill>
          <a:blip r:embed="rId2"/>
          <a:srcRect/>
          <a:stretch>
            <a:fillRect/>
          </a:stretch>
        </p:blipFill>
        <p:spPr>
          <a:xfrm>
            <a:off x="4572000" y="1430338"/>
            <a:ext cx="3333750" cy="2286000"/>
          </a:xfrm>
        </p:spPr>
      </p:pic>
      <p:pic>
        <p:nvPicPr>
          <p:cNvPr id="43012" name="Рисунок 5"/>
          <p:cNvPicPr>
            <a:picLocks noChangeAspect="1"/>
          </p:cNvPicPr>
          <p:nvPr/>
        </p:nvPicPr>
        <p:blipFill>
          <a:blip r:embed="rId3"/>
          <a:srcRect/>
          <a:stretch>
            <a:fillRect/>
          </a:stretch>
        </p:blipFill>
        <p:spPr bwMode="auto">
          <a:xfrm>
            <a:off x="5830888" y="3692525"/>
            <a:ext cx="3333750" cy="2286000"/>
          </a:xfrm>
          <a:prstGeom prst="rect">
            <a:avLst/>
          </a:prstGeom>
          <a:noFill/>
          <a:ln w="9525">
            <a:noFill/>
            <a:miter lim="800000"/>
            <a:headEnd/>
            <a:tailEnd/>
          </a:ln>
        </p:spPr>
      </p:pic>
      <p:pic>
        <p:nvPicPr>
          <p:cNvPr id="43013" name="Рисунок 7"/>
          <p:cNvPicPr>
            <a:picLocks noChangeAspect="1"/>
          </p:cNvPicPr>
          <p:nvPr/>
        </p:nvPicPr>
        <p:blipFill>
          <a:blip r:embed="rId4"/>
          <a:srcRect/>
          <a:stretch>
            <a:fillRect/>
          </a:stretch>
        </p:blipFill>
        <p:spPr bwMode="auto">
          <a:xfrm>
            <a:off x="2514600" y="4598988"/>
            <a:ext cx="333375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a:xfrm>
            <a:off x="427038" y="404813"/>
            <a:ext cx="8229600" cy="2376487"/>
          </a:xfrm>
        </p:spPr>
        <p:txBody>
          <a:bodyPr/>
          <a:lstStyle/>
          <a:p>
            <a:r>
              <a:rPr lang="ru-RU" sz="2400" smtClean="0">
                <a:solidFill>
                  <a:srgbClr val="C00000"/>
                </a:solidFill>
              </a:rPr>
              <a:t>Команда Юридического факультета ВГУ приняла участие в российском этапе крупнейшего всемирного конкурса по международному праву имени Филипа Джессопа (The Philip C. Jessup International Law Moot Court Competition), проходившего с 1 по 5 февраля 2017 года на базе МГУ и МГИМО</a:t>
            </a:r>
            <a:br>
              <a:rPr lang="ru-RU" sz="2400" smtClean="0">
                <a:solidFill>
                  <a:srgbClr val="C00000"/>
                </a:solidFill>
              </a:rPr>
            </a:br>
            <a:endParaRPr lang="ru-RU" sz="2400" smtClean="0">
              <a:solidFill>
                <a:srgbClr val="C00000"/>
              </a:solidFill>
            </a:endParaRPr>
          </a:p>
        </p:txBody>
      </p:sp>
      <p:sp>
        <p:nvSpPr>
          <p:cNvPr id="44034" name="Объект 2"/>
          <p:cNvSpPr>
            <a:spLocks noGrp="1"/>
          </p:cNvSpPr>
          <p:nvPr>
            <p:ph sz="half" idx="1"/>
          </p:nvPr>
        </p:nvSpPr>
        <p:spPr>
          <a:xfrm>
            <a:off x="457200" y="2997200"/>
            <a:ext cx="4038600" cy="3128963"/>
          </a:xfrm>
        </p:spPr>
        <p:txBody>
          <a:bodyPr/>
          <a:lstStyle/>
          <a:p>
            <a:r>
              <a:rPr lang="ru-RU" sz="2600" smtClean="0">
                <a:solidFill>
                  <a:srgbClr val="C00000"/>
                </a:solidFill>
              </a:rPr>
              <a:t>В этом году в состав нашей команды вошли студенты-бакалавры Анна Кузнецова и Борис Прищепа и магистрант Екатерина Волкова.</a:t>
            </a:r>
          </a:p>
        </p:txBody>
      </p:sp>
      <p:pic>
        <p:nvPicPr>
          <p:cNvPr id="44035" name="Объект 5"/>
          <p:cNvPicPr>
            <a:picLocks noGrp="1" noChangeAspect="1"/>
          </p:cNvPicPr>
          <p:nvPr>
            <p:ph sz="half" idx="2"/>
          </p:nvPr>
        </p:nvPicPr>
        <p:blipFill>
          <a:blip r:embed="rId2"/>
          <a:srcRect/>
          <a:stretch>
            <a:fillRect/>
          </a:stretch>
        </p:blipFill>
        <p:spPr>
          <a:xfrm>
            <a:off x="4932363" y="3417888"/>
            <a:ext cx="3333750" cy="22860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68412"/>
          </a:xfrm>
        </p:spPr>
        <p:txBody>
          <a:bodyPr/>
          <a:lstStyle/>
          <a:p>
            <a:r>
              <a:rPr lang="ru-RU" sz="2400" b="1" dirty="0" smtClean="0">
                <a:solidFill>
                  <a:srgbClr val="C00000"/>
                </a:solidFill>
              </a:rPr>
              <a:t>IV Международный студенческий конкурс по </a:t>
            </a:r>
            <a:br>
              <a:rPr lang="ru-RU" sz="2400" b="1" dirty="0" smtClean="0">
                <a:solidFill>
                  <a:srgbClr val="C00000"/>
                </a:solidFill>
              </a:rPr>
            </a:br>
            <a:r>
              <a:rPr lang="ru-RU" sz="2400" b="1" dirty="0" smtClean="0">
                <a:solidFill>
                  <a:srgbClr val="C00000"/>
                </a:solidFill>
              </a:rPr>
              <a:t>международному коммерческому арбитражу им. М.Г. Розенберга</a:t>
            </a:r>
            <a:r>
              <a:rPr lang="ru-RU" dirty="0" smtClean="0">
                <a:solidFill>
                  <a:srgbClr val="C00000"/>
                </a:solidFill>
              </a:rPr>
              <a:t> </a:t>
            </a:r>
            <a:endParaRPr lang="ru-RU" dirty="0">
              <a:solidFill>
                <a:srgbClr val="C00000"/>
              </a:solidFill>
            </a:endParaRPr>
          </a:p>
        </p:txBody>
      </p:sp>
      <p:sp>
        <p:nvSpPr>
          <p:cNvPr id="3" name="Содержимое 2"/>
          <p:cNvSpPr>
            <a:spLocks noGrp="1"/>
          </p:cNvSpPr>
          <p:nvPr>
            <p:ph sz="half" idx="1"/>
          </p:nvPr>
        </p:nvSpPr>
        <p:spPr/>
        <p:txBody>
          <a:bodyPr/>
          <a:lstStyle/>
          <a:p>
            <a:r>
              <a:rPr lang="ru-RU" sz="2400" dirty="0" smtClean="0">
                <a:solidFill>
                  <a:srgbClr val="C00000"/>
                </a:solidFill>
              </a:rPr>
              <a:t>команда юридического факультета ВГУ, заняла второе место в конкурсе,  который состоялся во Всероссийской академии внешней торговли (г. Москва) 20–21 апреля</a:t>
            </a:r>
          </a:p>
          <a:p>
            <a:endParaRPr lang="ru-RU" sz="2400" dirty="0"/>
          </a:p>
        </p:txBody>
      </p:sp>
      <p:pic>
        <p:nvPicPr>
          <p:cNvPr id="2050" name="Picture 2" descr="C:\Users\ORogacheva.AK\Desktop\20170424_4.jpg"/>
          <p:cNvPicPr>
            <a:picLocks noGrp="1" noChangeAspect="1" noChangeArrowheads="1"/>
          </p:cNvPicPr>
          <p:nvPr>
            <p:ph sz="half" idx="2"/>
          </p:nvPr>
        </p:nvPicPr>
        <p:blipFill>
          <a:blip r:embed="rId2"/>
          <a:srcRect/>
          <a:stretch>
            <a:fillRect/>
          </a:stretch>
        </p:blipFill>
        <p:spPr bwMode="auto">
          <a:xfrm>
            <a:off x="4572000" y="2071678"/>
            <a:ext cx="4038600" cy="294240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a:solidFill>
                  <a:srgbClr val="C00000"/>
                </a:solidFill>
                <a:latin typeface="Times New Roman" charset="0"/>
                <a:ea typeface="Times New Roman" charset="0"/>
                <a:cs typeface="Times New Roman" charset="0"/>
              </a:rPr>
              <a:t>9 ноября 2017 г. на историческом факультете для студентов отделения «Политология» состоялась презентация </a:t>
            </a:r>
            <a:r>
              <a:rPr lang="ru-RU" sz="2000" dirty="0">
                <a:solidFill>
                  <a:srgbClr val="C00000"/>
                </a:solidFill>
                <a:latin typeface="Times New Roman" charset="0"/>
                <a:ea typeface="Times New Roman" charset="0"/>
                <a:cs typeface="Times New Roman" charset="0"/>
                <a:hlinkClick r:id="rId2"/>
              </a:rPr>
              <a:t>молодежного проекта Избирательной комиссии Воронежской области «#ЛЬЗЯ: ИЗБИРАТЬ_НЕЛЬЗЯ_ЗАПРЕТИТЬ»</a:t>
            </a:r>
            <a:r>
              <a:rPr lang="ru-RU" sz="2000" dirty="0">
                <a:solidFill>
                  <a:srgbClr val="C00000"/>
                </a:solidFill>
                <a:latin typeface="Times New Roman" charset="0"/>
                <a:ea typeface="Times New Roman" charset="0"/>
                <a:cs typeface="Times New Roman" charset="0"/>
              </a:rPr>
              <a:t>.</a:t>
            </a:r>
            <a:r>
              <a:rPr lang="en-US" sz="2000" dirty="0">
                <a:solidFill>
                  <a:srgbClr val="C00000"/>
                </a:solidFill>
                <a:latin typeface="Times New Roman" charset="0"/>
                <a:ea typeface="Times New Roman" charset="0"/>
                <a:cs typeface="Times New Roman" charset="0"/>
              </a:rPr>
              <a:t/>
            </a:r>
            <a:br>
              <a:rPr lang="en-US" sz="2000" dirty="0">
                <a:solidFill>
                  <a:srgbClr val="C00000"/>
                </a:solidFill>
                <a:latin typeface="Times New Roman" charset="0"/>
                <a:ea typeface="Times New Roman" charset="0"/>
                <a:cs typeface="Times New Roman" charset="0"/>
              </a:rPr>
            </a:br>
            <a:endParaRPr lang="ru-RU" sz="2000" dirty="0"/>
          </a:p>
        </p:txBody>
      </p:sp>
      <p:sp>
        <p:nvSpPr>
          <p:cNvPr id="3" name="Объект 2"/>
          <p:cNvSpPr>
            <a:spLocks noGrp="1"/>
          </p:cNvSpPr>
          <p:nvPr>
            <p:ph idx="1"/>
          </p:nvPr>
        </p:nvSpPr>
        <p:spPr/>
        <p:txBody>
          <a:bodyPr/>
          <a:lstStyle/>
          <a:p>
            <a:pPr algn="just"/>
            <a:r>
              <a:rPr lang="ru-RU" sz="2000" dirty="0">
                <a:solidFill>
                  <a:srgbClr val="C00000"/>
                </a:solidFill>
              </a:rPr>
              <a:t>Секретарь Избирательной комиссии Воронежской области, к. ю. н., преподаватель кафедры гражданского права и процесса С.Н. Хорунжий представил проект студентам 2 и 4 курсов, рассказал о современных избирательных технологиях и о задачах, возложенных на избирательные комиссии. В дискуссии приняли участие </a:t>
            </a:r>
            <a:r>
              <a:rPr lang="ru-RU" sz="2000" dirty="0" err="1">
                <a:solidFill>
                  <a:srgbClr val="C00000"/>
                </a:solidFill>
              </a:rPr>
              <a:t>д.ю.н</a:t>
            </a:r>
            <a:r>
              <a:rPr lang="ru-RU" sz="2000" dirty="0">
                <a:solidFill>
                  <a:srgbClr val="C00000"/>
                </a:solidFill>
              </a:rPr>
              <a:t>., доцент кафедры конституционного и муниципального права Е.В. </a:t>
            </a:r>
            <a:r>
              <a:rPr lang="ru-RU" sz="2000" dirty="0" err="1">
                <a:solidFill>
                  <a:srgbClr val="C00000"/>
                </a:solidFill>
              </a:rPr>
              <a:t>Сазонникова</a:t>
            </a:r>
            <a:r>
              <a:rPr lang="ru-RU" sz="2000" dirty="0">
                <a:solidFill>
                  <a:srgbClr val="C00000"/>
                </a:solidFill>
              </a:rPr>
              <a:t> и сотрудники кафедры политологии и социологии: заведующая кафедрой </a:t>
            </a:r>
            <a:r>
              <a:rPr lang="ru-RU" sz="2000" dirty="0" err="1">
                <a:solidFill>
                  <a:srgbClr val="C00000"/>
                </a:solidFill>
              </a:rPr>
              <a:t>д.п.н</a:t>
            </a:r>
            <a:r>
              <a:rPr lang="ru-RU" sz="2000" dirty="0">
                <a:solidFill>
                  <a:srgbClr val="C00000"/>
                </a:solidFill>
              </a:rPr>
              <a:t>., профессор А.В. Глухова, </a:t>
            </a:r>
            <a:r>
              <a:rPr lang="ru-RU" sz="2000" dirty="0" err="1">
                <a:solidFill>
                  <a:srgbClr val="C00000"/>
                </a:solidFill>
              </a:rPr>
              <a:t>к.п.н</a:t>
            </a:r>
            <a:r>
              <a:rPr lang="ru-RU" sz="2000" dirty="0">
                <a:solidFill>
                  <a:srgbClr val="C00000"/>
                </a:solidFill>
              </a:rPr>
              <a:t>., доцент О.А. Сиденко, </a:t>
            </a:r>
            <a:r>
              <a:rPr lang="ru-RU" sz="2000" dirty="0" err="1">
                <a:solidFill>
                  <a:srgbClr val="C00000"/>
                </a:solidFill>
              </a:rPr>
              <a:t>к.п.н</a:t>
            </a:r>
            <a:r>
              <a:rPr lang="ru-RU" sz="2000" dirty="0">
                <a:solidFill>
                  <a:srgbClr val="C00000"/>
                </a:solidFill>
              </a:rPr>
              <a:t>., преп. Д.В. Щеглова.</a:t>
            </a:r>
            <a:endParaRPr lang="ru-RU" sz="20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19806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667462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5"/>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Кружок по прокурорскому надзору</a:t>
            </a:r>
          </a:p>
        </p:txBody>
      </p:sp>
      <p:sp>
        <p:nvSpPr>
          <p:cNvPr id="7" name="Объект 6"/>
          <p:cNvSpPr>
            <a:spLocks noGrp="1"/>
          </p:cNvSpPr>
          <p:nvPr>
            <p:ph sz="half" idx="1"/>
          </p:nvPr>
        </p:nvSpPr>
        <p:spPr/>
        <p:txBody>
          <a:bodyPr rtlCol="0">
            <a:normAutofit fontScale="70000" lnSpcReduction="20000"/>
          </a:bodyPr>
          <a:lstStyle/>
          <a:p>
            <a:pPr fontAlgn="auto">
              <a:spcAft>
                <a:spcPts val="0"/>
              </a:spcAft>
              <a:buFont typeface="Arial" pitchFamily="34" charset="0"/>
              <a:buChar char="•"/>
              <a:defRPr/>
            </a:pPr>
            <a:r>
              <a:rPr lang="ru-RU" b="1" dirty="0" smtClean="0">
                <a:solidFill>
                  <a:srgbClr val="C00000"/>
                </a:solidFill>
              </a:rPr>
              <a:t>6 заседаний</a:t>
            </a:r>
          </a:p>
          <a:p>
            <a:pPr fontAlgn="auto">
              <a:spcAft>
                <a:spcPts val="0"/>
              </a:spcAft>
              <a:buFont typeface="Arial" pitchFamily="34" charset="0"/>
              <a:buChar char="•"/>
              <a:defRPr/>
            </a:pPr>
            <a:r>
              <a:rPr lang="ru-RU" b="1" dirty="0" smtClean="0">
                <a:solidFill>
                  <a:srgbClr val="C00000"/>
                </a:solidFill>
              </a:rPr>
              <a:t>Посетили три гостя:</a:t>
            </a:r>
          </a:p>
          <a:p>
            <a:pPr marL="0" indent="0" algn="just" fontAlgn="auto">
              <a:spcAft>
                <a:spcPts val="0"/>
              </a:spcAft>
              <a:buFont typeface="Arial" pitchFamily="34" charset="0"/>
              <a:buNone/>
              <a:defRPr/>
            </a:pPr>
            <a:r>
              <a:rPr lang="ru-RU" dirty="0">
                <a:solidFill>
                  <a:srgbClr val="C00000"/>
                </a:solidFill>
                <a:latin typeface="Times New Roman" panose="02020603050405020304" pitchFamily="18" charset="0"/>
                <a:cs typeface="Times New Roman" panose="02020603050405020304" pitchFamily="18" charset="0"/>
              </a:rPr>
              <a:t>п</a:t>
            </a:r>
            <a:r>
              <a:rPr lang="ru-RU" dirty="0" smtClean="0">
                <a:solidFill>
                  <a:srgbClr val="C00000"/>
                </a:solidFill>
                <a:latin typeface="Times New Roman" panose="02020603050405020304" pitchFamily="18" charset="0"/>
                <a:cs typeface="Times New Roman" panose="02020603050405020304" pitchFamily="18" charset="0"/>
              </a:rPr>
              <a:t>рокурор </a:t>
            </a:r>
            <a:r>
              <a:rPr lang="ru-RU" dirty="0">
                <a:solidFill>
                  <a:srgbClr val="C00000"/>
                </a:solidFill>
                <a:latin typeface="Times New Roman" panose="02020603050405020304" pitchFamily="18" charset="0"/>
                <a:cs typeface="Times New Roman" panose="02020603050405020304" pitchFamily="18" charset="0"/>
              </a:rPr>
              <a:t>отдела по надзору за исполнением законов Алферова Алина Александровна, юрист первого </a:t>
            </a:r>
            <a:r>
              <a:rPr lang="ru-RU" dirty="0" smtClean="0">
                <a:solidFill>
                  <a:srgbClr val="C00000"/>
                </a:solidFill>
                <a:latin typeface="Times New Roman" panose="02020603050405020304" pitchFamily="18" charset="0"/>
                <a:cs typeface="Times New Roman" panose="02020603050405020304" pitchFamily="18" charset="0"/>
              </a:rPr>
              <a:t>класса</a:t>
            </a:r>
          </a:p>
          <a:p>
            <a:pPr marL="0" indent="0" algn="just" fontAlgn="auto">
              <a:spcAft>
                <a:spcPts val="0"/>
              </a:spcAft>
              <a:buFont typeface="Arial" pitchFamily="34" charset="0"/>
              <a:buNone/>
              <a:defRPr/>
            </a:pPr>
            <a:r>
              <a:rPr lang="ru-RU" dirty="0" smtClean="0">
                <a:solidFill>
                  <a:srgbClr val="C00000"/>
                </a:solidFill>
                <a:latin typeface="Times New Roman" panose="02020603050405020304" pitchFamily="18" charset="0"/>
                <a:cs typeface="Times New Roman" panose="02020603050405020304" pitchFamily="18" charset="0"/>
              </a:rPr>
              <a:t>помощник </a:t>
            </a:r>
            <a:r>
              <a:rPr lang="ru-RU" dirty="0">
                <a:solidFill>
                  <a:srgbClr val="C00000"/>
                </a:solidFill>
                <a:latin typeface="Times New Roman" panose="02020603050405020304" pitchFamily="18" charset="0"/>
                <a:cs typeface="Times New Roman" panose="02020603050405020304" pitchFamily="18" charset="0"/>
              </a:rPr>
              <a:t>прокурора Ленинского района </a:t>
            </a:r>
            <a:r>
              <a:rPr lang="ru-RU" dirty="0" err="1">
                <a:solidFill>
                  <a:srgbClr val="C00000"/>
                </a:solidFill>
                <a:latin typeface="Times New Roman" panose="02020603050405020304" pitchFamily="18" charset="0"/>
                <a:cs typeface="Times New Roman" panose="02020603050405020304" pitchFamily="18" charset="0"/>
              </a:rPr>
              <a:t>г.Воронеж</a:t>
            </a:r>
            <a:r>
              <a:rPr lang="ru-RU" dirty="0">
                <a:solidFill>
                  <a:srgbClr val="C00000"/>
                </a:solidFill>
                <a:latin typeface="Times New Roman" panose="02020603050405020304" pitchFamily="18" charset="0"/>
                <a:cs typeface="Times New Roman" panose="02020603050405020304" pitchFamily="18" charset="0"/>
              </a:rPr>
              <a:t> </a:t>
            </a:r>
            <a:r>
              <a:rPr lang="ru-RU" dirty="0" err="1">
                <a:solidFill>
                  <a:srgbClr val="C00000"/>
                </a:solidFill>
                <a:latin typeface="Times New Roman" panose="02020603050405020304" pitchFamily="18" charset="0"/>
                <a:cs typeface="Times New Roman" panose="02020603050405020304" pitchFamily="18" charset="0"/>
              </a:rPr>
              <a:t>Мудровский</a:t>
            </a:r>
            <a:r>
              <a:rPr lang="ru-RU" dirty="0">
                <a:solidFill>
                  <a:srgbClr val="C00000"/>
                </a:solidFill>
                <a:latin typeface="Times New Roman" panose="02020603050405020304" pitchFamily="18" charset="0"/>
                <a:cs typeface="Times New Roman" panose="02020603050405020304" pitchFamily="18" charset="0"/>
              </a:rPr>
              <a:t> Михаил Юрьевич, юрист третьего класса.</a:t>
            </a:r>
          </a:p>
          <a:p>
            <a:pPr marL="0" indent="0" algn="just" fontAlgn="auto">
              <a:spcAft>
                <a:spcPts val="0"/>
              </a:spcAft>
              <a:buFont typeface="Arial" pitchFamily="34" charset="0"/>
              <a:buNone/>
              <a:defRPr/>
            </a:pPr>
            <a:r>
              <a:rPr lang="ru-RU" dirty="0">
                <a:solidFill>
                  <a:srgbClr val="C00000"/>
                </a:solidFill>
                <a:latin typeface="Times New Roman" panose="02020603050405020304" pitchFamily="18" charset="0"/>
                <a:cs typeface="Times New Roman" panose="02020603050405020304" pitchFamily="18" charset="0"/>
              </a:rPr>
              <a:t>п</a:t>
            </a:r>
            <a:r>
              <a:rPr lang="ru-RU" dirty="0" smtClean="0">
                <a:solidFill>
                  <a:srgbClr val="C00000"/>
                </a:solidFill>
                <a:latin typeface="Times New Roman" panose="02020603050405020304" pitchFamily="18" charset="0"/>
                <a:cs typeface="Times New Roman" panose="02020603050405020304" pitchFamily="18" charset="0"/>
              </a:rPr>
              <a:t>рокурор </a:t>
            </a:r>
            <a:r>
              <a:rPr lang="ru-RU" dirty="0">
                <a:solidFill>
                  <a:srgbClr val="C00000"/>
                </a:solidFill>
                <a:latin typeface="Times New Roman" panose="02020603050405020304" pitchFamily="18" charset="0"/>
                <a:cs typeface="Times New Roman" panose="02020603050405020304" pitchFamily="18" charset="0"/>
              </a:rPr>
              <a:t>отдела государственного обвинения уголовно-судебного управления прокуратуры Воронежской области </a:t>
            </a:r>
            <a:r>
              <a:rPr lang="ru-RU" dirty="0" err="1">
                <a:solidFill>
                  <a:srgbClr val="C00000"/>
                </a:solidFill>
                <a:latin typeface="Times New Roman" panose="02020603050405020304" pitchFamily="18" charset="0"/>
                <a:cs typeface="Times New Roman" panose="02020603050405020304" pitchFamily="18" charset="0"/>
              </a:rPr>
              <a:t>Зяблова</a:t>
            </a:r>
            <a:r>
              <a:rPr lang="ru-RU" dirty="0">
                <a:solidFill>
                  <a:srgbClr val="C00000"/>
                </a:solidFill>
                <a:latin typeface="Times New Roman" panose="02020603050405020304" pitchFamily="18" charset="0"/>
                <a:cs typeface="Times New Roman" panose="02020603050405020304" pitchFamily="18" charset="0"/>
              </a:rPr>
              <a:t> Анна Аркадьевна, юрист первого класса.</a:t>
            </a:r>
          </a:p>
          <a:p>
            <a:pPr marL="0" indent="0" fontAlgn="auto">
              <a:spcAft>
                <a:spcPts val="0"/>
              </a:spcAft>
              <a:buFont typeface="Arial" pitchFamily="34" charset="0"/>
              <a:buNone/>
              <a:defRPr/>
            </a:pPr>
            <a:endParaRPr lang="ru-RU" dirty="0" smtClean="0"/>
          </a:p>
        </p:txBody>
      </p:sp>
      <p:sp>
        <p:nvSpPr>
          <p:cNvPr id="8" name="Объект 7"/>
          <p:cNvSpPr>
            <a:spLocks noGrp="1"/>
          </p:cNvSpPr>
          <p:nvPr>
            <p:ph sz="half" idx="2"/>
          </p:nvPr>
        </p:nvSpPr>
        <p:spPr/>
        <p:txBody>
          <a:bodyPr rtlCol="0">
            <a:normAutofit fontScale="70000" lnSpcReduction="20000"/>
          </a:bodyPr>
          <a:lstStyle/>
          <a:p>
            <a:pPr marL="0" indent="0" algn="just"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Среднее количество студентов - 40</a:t>
            </a:r>
            <a:endParaRPr lang="ru-RU" b="1" dirty="0">
              <a:solidFill>
                <a:srgbClr val="C00000"/>
              </a:solidFill>
              <a:latin typeface="Times New Roman" panose="02020603050405020304" pitchFamily="18" charset="0"/>
              <a:cs typeface="Times New Roman" panose="02020603050405020304" pitchFamily="18" charset="0"/>
            </a:endParaRPr>
          </a:p>
        </p:txBody>
      </p:sp>
      <p:pic>
        <p:nvPicPr>
          <p:cNvPr id="45060" name="Picture 2"/>
          <p:cNvPicPr>
            <a:picLocks noChangeAspect="1" noChangeArrowheads="1"/>
          </p:cNvPicPr>
          <p:nvPr/>
        </p:nvPicPr>
        <p:blipFill>
          <a:blip r:embed="rId2" cstate="print"/>
          <a:srcRect/>
          <a:stretch>
            <a:fillRect/>
          </a:stretch>
        </p:blipFill>
        <p:spPr bwMode="auto">
          <a:xfrm>
            <a:off x="4643438" y="2352675"/>
            <a:ext cx="2808287" cy="1873250"/>
          </a:xfrm>
          <a:prstGeom prst="rect">
            <a:avLst/>
          </a:prstGeom>
          <a:noFill/>
          <a:ln w="9525">
            <a:noFill/>
            <a:miter lim="800000"/>
            <a:headEnd/>
            <a:tailEnd/>
          </a:ln>
        </p:spPr>
      </p:pic>
      <p:pic>
        <p:nvPicPr>
          <p:cNvPr id="45061" name="Picture 2"/>
          <p:cNvPicPr>
            <a:picLocks noChangeAspect="1" noChangeArrowheads="1"/>
          </p:cNvPicPr>
          <p:nvPr/>
        </p:nvPicPr>
        <p:blipFill>
          <a:blip r:embed="rId3"/>
          <a:srcRect/>
          <a:stretch>
            <a:fillRect/>
          </a:stretch>
        </p:blipFill>
        <p:spPr bwMode="auto">
          <a:xfrm>
            <a:off x="6516688" y="4221163"/>
            <a:ext cx="2593975" cy="183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3"/>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Кружок по уголовному процессу</a:t>
            </a:r>
          </a:p>
        </p:txBody>
      </p:sp>
      <p:sp>
        <p:nvSpPr>
          <p:cNvPr id="5" name="Объект 4"/>
          <p:cNvSpPr>
            <a:spLocks noGrp="1"/>
          </p:cNvSpPr>
          <p:nvPr>
            <p:ph sz="half" idx="1"/>
          </p:nvPr>
        </p:nvSpPr>
        <p:spPr>
          <a:xfrm>
            <a:off x="468313" y="1484313"/>
            <a:ext cx="4257675" cy="5068887"/>
          </a:xfrm>
        </p:spPr>
        <p:txBody>
          <a:bodyPr rtlCol="0">
            <a:normAutofit fontScale="62500" lnSpcReduction="20000"/>
          </a:bodyPr>
          <a:lstStyle/>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9 заседаний</a:t>
            </a:r>
          </a:p>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Гости: </a:t>
            </a:r>
            <a:r>
              <a:rPr lang="ru-RU" dirty="0"/>
              <a:t> </a:t>
            </a:r>
            <a:endParaRPr lang="ru-RU" dirty="0" smtClean="0"/>
          </a:p>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Сидоров </a:t>
            </a:r>
            <a:r>
              <a:rPr lang="ru-RU" b="1" dirty="0">
                <a:solidFill>
                  <a:srgbClr val="C00000"/>
                </a:solidFill>
                <a:latin typeface="Times New Roman" panose="02020603050405020304" pitchFamily="18" charset="0"/>
                <a:cs typeface="Times New Roman" panose="02020603050405020304" pitchFamily="18" charset="0"/>
              </a:rPr>
              <a:t>Виталий </a:t>
            </a:r>
            <a:r>
              <a:rPr lang="ru-RU" b="1" dirty="0" smtClean="0">
                <a:solidFill>
                  <a:srgbClr val="C00000"/>
                </a:solidFill>
                <a:latin typeface="Times New Roman" panose="02020603050405020304" pitchFamily="18" charset="0"/>
                <a:cs typeface="Times New Roman" panose="02020603050405020304" pitchFamily="18" charset="0"/>
              </a:rPr>
              <a:t>Леонидович </a:t>
            </a:r>
            <a:r>
              <a:rPr lang="ru-RU" dirty="0" smtClean="0">
                <a:solidFill>
                  <a:srgbClr val="C00000"/>
                </a:solidFill>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заместитель начальника уголовно-судебного управления — начальник отдела государственных обвинителей прокуратуры Воронежской </a:t>
            </a:r>
            <a:r>
              <a:rPr lang="ru-RU" dirty="0" smtClean="0">
                <a:solidFill>
                  <a:srgbClr val="C00000"/>
                </a:solidFill>
                <a:latin typeface="Times New Roman" panose="02020603050405020304" pitchFamily="18" charset="0"/>
                <a:cs typeface="Times New Roman" panose="02020603050405020304" pitchFamily="18" charset="0"/>
              </a:rPr>
              <a:t>области</a:t>
            </a:r>
          </a:p>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Елена </a:t>
            </a:r>
            <a:r>
              <a:rPr lang="ru-RU" b="1" dirty="0">
                <a:solidFill>
                  <a:srgbClr val="C00000"/>
                </a:solidFill>
                <a:latin typeface="Times New Roman" panose="02020603050405020304" pitchFamily="18" charset="0"/>
                <a:cs typeface="Times New Roman" panose="02020603050405020304" pitchFamily="18" charset="0"/>
              </a:rPr>
              <a:t>Олеговна Алферовская </a:t>
            </a:r>
            <a:r>
              <a:rPr lang="ru-RU" dirty="0">
                <a:solidFill>
                  <a:srgbClr val="C00000"/>
                </a:solidFill>
                <a:latin typeface="Times New Roman" panose="02020603050405020304" pitchFamily="18" charset="0"/>
                <a:cs typeface="Times New Roman" panose="02020603050405020304" pitchFamily="18" charset="0"/>
              </a:rPr>
              <a:t>- сотрудник аппарата Воронежского областного суда, </a:t>
            </a:r>
            <a:endParaRPr lang="ru-RU" dirty="0" smtClean="0">
              <a:solidFill>
                <a:srgbClr val="C00000"/>
              </a:solidFill>
              <a:latin typeface="Times New Roman" panose="02020603050405020304" pitchFamily="18" charset="0"/>
              <a:cs typeface="Times New Roman" panose="02020603050405020304" pitchFamily="18" charset="0"/>
            </a:endParaRPr>
          </a:p>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Гриценко </a:t>
            </a:r>
            <a:r>
              <a:rPr lang="ru-RU" b="1" dirty="0">
                <a:solidFill>
                  <a:srgbClr val="C00000"/>
                </a:solidFill>
                <a:latin typeface="Times New Roman" panose="02020603050405020304" pitchFamily="18" charset="0"/>
                <a:cs typeface="Times New Roman" panose="02020603050405020304" pitchFamily="18" charset="0"/>
              </a:rPr>
              <a:t>Денис </a:t>
            </a:r>
            <a:r>
              <a:rPr lang="ru-RU" b="1" dirty="0" smtClean="0">
                <a:solidFill>
                  <a:srgbClr val="C00000"/>
                </a:solidFill>
                <a:latin typeface="Times New Roman" panose="02020603050405020304" pitchFamily="18" charset="0"/>
                <a:cs typeface="Times New Roman" panose="02020603050405020304" pitchFamily="18" charset="0"/>
              </a:rPr>
              <a:t>Викторович -</a:t>
            </a:r>
            <a:r>
              <a:rPr lang="ru-RU" dirty="0" smtClean="0">
                <a:solidFill>
                  <a:srgbClr val="C00000"/>
                </a:solidFill>
                <a:latin typeface="Times New Roman" panose="02020603050405020304" pitchFamily="18" charset="0"/>
                <a:cs typeface="Times New Roman" panose="02020603050405020304" pitchFamily="18" charset="0"/>
              </a:rPr>
              <a:t>начальник </a:t>
            </a:r>
            <a:r>
              <a:rPr lang="ru-RU" dirty="0">
                <a:solidFill>
                  <a:srgbClr val="C00000"/>
                </a:solidFill>
                <a:latin typeface="Times New Roman" panose="02020603050405020304" pitchFamily="18" charset="0"/>
                <a:cs typeface="Times New Roman" panose="02020603050405020304" pitchFamily="18" charset="0"/>
              </a:rPr>
              <a:t>кассационного отдела Уголовно-судебного </a:t>
            </a:r>
            <a:r>
              <a:rPr lang="ru-RU" dirty="0" smtClean="0">
                <a:solidFill>
                  <a:srgbClr val="C00000"/>
                </a:solidFill>
                <a:latin typeface="Times New Roman" panose="02020603050405020304" pitchFamily="18" charset="0"/>
                <a:cs typeface="Times New Roman" panose="02020603050405020304" pitchFamily="18" charset="0"/>
              </a:rPr>
              <a:t>Управления</a:t>
            </a:r>
          </a:p>
          <a:p>
            <a:pPr marL="0" indent="0" fontAlgn="auto">
              <a:spcAft>
                <a:spcPts val="0"/>
              </a:spcAft>
              <a:buFont typeface="Arial" pitchFamily="34" charset="0"/>
              <a:buNone/>
              <a:defRPr/>
            </a:pPr>
            <a:r>
              <a:rPr lang="ru-RU" b="1" dirty="0" err="1" smtClean="0">
                <a:solidFill>
                  <a:srgbClr val="C00000"/>
                </a:solidFill>
                <a:latin typeface="Times New Roman" panose="02020603050405020304" pitchFamily="18" charset="0"/>
                <a:cs typeface="Times New Roman" panose="02020603050405020304" pitchFamily="18" charset="0"/>
              </a:rPr>
              <a:t>Речкина</a:t>
            </a:r>
            <a:r>
              <a:rPr lang="ru-RU" b="1" dirty="0" smtClean="0">
                <a:solidFill>
                  <a:srgbClr val="C00000"/>
                </a:solidFill>
                <a:latin typeface="Times New Roman" panose="02020603050405020304" pitchFamily="18" charset="0"/>
                <a:cs typeface="Times New Roman" panose="02020603050405020304" pitchFamily="18" charset="0"/>
              </a:rPr>
              <a:t> </a:t>
            </a:r>
            <a:r>
              <a:rPr lang="ru-RU" b="1" dirty="0">
                <a:solidFill>
                  <a:srgbClr val="C00000"/>
                </a:solidFill>
                <a:latin typeface="Times New Roman" panose="02020603050405020304" pitchFamily="18" charset="0"/>
                <a:cs typeface="Times New Roman" panose="02020603050405020304" pitchFamily="18" charset="0"/>
              </a:rPr>
              <a:t>Людмила </a:t>
            </a:r>
            <a:r>
              <a:rPr lang="ru-RU" b="1" dirty="0" smtClean="0">
                <a:solidFill>
                  <a:srgbClr val="C00000"/>
                </a:solidFill>
                <a:latin typeface="Times New Roman" panose="02020603050405020304" pitchFamily="18" charset="0"/>
                <a:cs typeface="Times New Roman" panose="02020603050405020304" pitchFamily="18" charset="0"/>
              </a:rPr>
              <a:t>Александровна-</a:t>
            </a:r>
            <a:r>
              <a:rPr lang="ru-RU" dirty="0" smtClean="0">
                <a:solidFill>
                  <a:srgbClr val="C00000"/>
                </a:solidFill>
                <a:latin typeface="Times New Roman" panose="02020603050405020304" pitchFamily="18" charset="0"/>
                <a:cs typeface="Times New Roman" panose="02020603050405020304" pitchFamily="18" charset="0"/>
              </a:rPr>
              <a:t>преподаватель </a:t>
            </a:r>
            <a:r>
              <a:rPr lang="ru-RU" dirty="0">
                <a:solidFill>
                  <a:srgbClr val="C00000"/>
                </a:solidFill>
                <a:latin typeface="Times New Roman" panose="02020603050405020304" pitchFamily="18" charset="0"/>
                <a:cs typeface="Times New Roman" panose="02020603050405020304" pitchFamily="18" charset="0"/>
              </a:rPr>
              <a:t>кафедры современных языков и коммуникаций </a:t>
            </a:r>
            <a:r>
              <a:rPr lang="ru-RU" dirty="0" smtClean="0">
                <a:solidFill>
                  <a:srgbClr val="C00000"/>
                </a:solidFill>
                <a:latin typeface="Times New Roman" panose="02020603050405020304" pitchFamily="18" charset="0"/>
                <a:cs typeface="Times New Roman" panose="02020603050405020304" pitchFamily="18" charset="0"/>
              </a:rPr>
              <a:t>ВИЭСУ;</a:t>
            </a:r>
          </a:p>
          <a:p>
            <a:pPr marL="0" indent="0" fontAlgn="auto">
              <a:spcAft>
                <a:spcPts val="0"/>
              </a:spcAft>
              <a:buFont typeface="Arial" pitchFamily="34" charset="0"/>
              <a:buNone/>
              <a:defRPr/>
            </a:pPr>
            <a:r>
              <a:rPr lang="ru-RU" b="1" dirty="0">
                <a:solidFill>
                  <a:srgbClr val="C00000"/>
                </a:solidFill>
                <a:latin typeface="Times New Roman" panose="02020603050405020304" pitchFamily="18" charset="0"/>
                <a:cs typeface="Times New Roman" panose="02020603050405020304" pitchFamily="18" charset="0"/>
              </a:rPr>
              <a:t>Дмитрий Сергеевич </a:t>
            </a:r>
            <a:r>
              <a:rPr lang="ru-RU" b="1" dirty="0" err="1" smtClean="0">
                <a:solidFill>
                  <a:srgbClr val="C00000"/>
                </a:solidFill>
                <a:latin typeface="Times New Roman" panose="02020603050405020304" pitchFamily="18" charset="0"/>
                <a:cs typeface="Times New Roman" panose="02020603050405020304" pitchFamily="18" charset="0"/>
              </a:rPr>
              <a:t>Маршев</a:t>
            </a:r>
            <a:r>
              <a:rPr lang="ru-RU" b="1" dirty="0" smtClean="0">
                <a:solidFill>
                  <a:srgbClr val="C00000"/>
                </a:solidFill>
                <a:latin typeface="Times New Roman" panose="02020603050405020304" pitchFamily="18" charset="0"/>
                <a:cs typeface="Times New Roman" panose="02020603050405020304" pitchFamily="18" charset="0"/>
              </a:rPr>
              <a:t> - </a:t>
            </a:r>
            <a:endParaRPr lang="ru-RU" b="1" dirty="0">
              <a:solidFill>
                <a:srgbClr val="C00000"/>
              </a:solidFill>
              <a:latin typeface="Times New Roman" panose="02020603050405020304" pitchFamily="18" charset="0"/>
              <a:cs typeface="Times New Roman" panose="02020603050405020304" pitchFamily="18" charset="0"/>
            </a:endParaRPr>
          </a:p>
          <a:p>
            <a:pPr marL="0" indent="0" fontAlgn="auto">
              <a:spcAft>
                <a:spcPts val="0"/>
              </a:spcAft>
              <a:buFont typeface="Arial" pitchFamily="34" charset="0"/>
              <a:buNone/>
              <a:defRPr/>
            </a:pPr>
            <a:r>
              <a:rPr lang="ru-RU" dirty="0" smtClean="0">
                <a:solidFill>
                  <a:srgbClr val="C00000"/>
                </a:solidFill>
                <a:latin typeface="Times New Roman" panose="02020603050405020304" pitchFamily="18" charset="0"/>
                <a:cs typeface="Times New Roman" panose="02020603050405020304" pitchFamily="18" charset="0"/>
              </a:rPr>
              <a:t>прокурор Семилукского </a:t>
            </a:r>
            <a:r>
              <a:rPr lang="ru-RU" dirty="0">
                <a:solidFill>
                  <a:srgbClr val="C00000"/>
                </a:solidFill>
                <a:latin typeface="Times New Roman" panose="02020603050405020304" pitchFamily="18" charset="0"/>
                <a:cs typeface="Times New Roman" panose="02020603050405020304" pitchFamily="18" charset="0"/>
              </a:rPr>
              <a:t>района Воронежской </a:t>
            </a:r>
            <a:r>
              <a:rPr lang="ru-RU" dirty="0" smtClean="0">
                <a:solidFill>
                  <a:srgbClr val="C00000"/>
                </a:solidFill>
                <a:latin typeface="Times New Roman" panose="02020603050405020304" pitchFamily="18" charset="0"/>
                <a:cs typeface="Times New Roman" panose="02020603050405020304" pitchFamily="18" charset="0"/>
              </a:rPr>
              <a:t>области</a:t>
            </a:r>
            <a:endParaRPr lang="ru-RU" dirty="0">
              <a:solidFill>
                <a:srgbClr val="C00000"/>
              </a:solidFill>
              <a:latin typeface="Times New Roman" panose="02020603050405020304" pitchFamily="18" charset="0"/>
              <a:cs typeface="Times New Roman" panose="02020603050405020304" pitchFamily="18" charset="0"/>
            </a:endParaRPr>
          </a:p>
          <a:p>
            <a:pPr marL="0" indent="0" fontAlgn="auto">
              <a:spcAft>
                <a:spcPts val="0"/>
              </a:spcAft>
              <a:buFont typeface="Arial" pitchFamily="34" charset="0"/>
              <a:buNone/>
              <a:defRPr/>
            </a:pP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6" name="Объект 5"/>
          <p:cNvSpPr>
            <a:spLocks noGrp="1"/>
          </p:cNvSpPr>
          <p:nvPr>
            <p:ph sz="half" idx="2"/>
          </p:nvPr>
        </p:nvSpPr>
        <p:spPr>
          <a:xfrm>
            <a:off x="4572000" y="1412875"/>
            <a:ext cx="4038600" cy="4525963"/>
          </a:xfrm>
        </p:spPr>
        <p:txBody>
          <a:bodyPr rtlCol="0">
            <a:normAutofit fontScale="62500" lnSpcReduction="20000"/>
          </a:bodyPr>
          <a:lstStyle/>
          <a:p>
            <a:pPr marL="0" indent="0" fontAlgn="auto">
              <a:spcAft>
                <a:spcPts val="0"/>
              </a:spcAft>
              <a:buFont typeface="Arial" pitchFamily="34" charset="0"/>
              <a:buNone/>
              <a:defRPr/>
            </a:pPr>
            <a:r>
              <a:rPr lang="ru-RU" dirty="0" smtClean="0">
                <a:solidFill>
                  <a:srgbClr val="C00000"/>
                </a:solidFill>
                <a:latin typeface="Times New Roman" panose="02020603050405020304" pitchFamily="18" charset="0"/>
                <a:cs typeface="Times New Roman" panose="02020603050405020304" pitchFamily="18" charset="0"/>
              </a:rPr>
              <a:t>Среднее количество студентов – </a:t>
            </a:r>
            <a:r>
              <a:rPr lang="ru-RU" b="1" dirty="0" smtClean="0">
                <a:solidFill>
                  <a:srgbClr val="C00000"/>
                </a:solidFill>
                <a:latin typeface="Times New Roman" panose="02020603050405020304" pitchFamily="18" charset="0"/>
                <a:cs typeface="Times New Roman" panose="02020603050405020304" pitchFamily="18" charset="0"/>
              </a:rPr>
              <a:t>40 человек</a:t>
            </a:r>
          </a:p>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Форматы: </a:t>
            </a:r>
            <a:r>
              <a:rPr lang="ru-RU" dirty="0" smtClean="0">
                <a:solidFill>
                  <a:srgbClr val="C00000"/>
                </a:solidFill>
                <a:latin typeface="Times New Roman" panose="02020603050405020304" pitchFamily="18" charset="0"/>
                <a:cs typeface="Times New Roman" panose="02020603050405020304" pitchFamily="18" charset="0"/>
              </a:rPr>
              <a:t>мастер-классы, лекции, конкурс по ораторскому искусству, обсуждение книг, выступление обучающихся, проведение уголовных процессов.</a:t>
            </a:r>
            <a:endParaRPr lang="ru-RU" dirty="0">
              <a:solidFill>
                <a:srgbClr val="C00000"/>
              </a:solidFill>
              <a:latin typeface="Times New Roman" panose="02020603050405020304" pitchFamily="18" charset="0"/>
              <a:cs typeface="Times New Roman" panose="02020603050405020304" pitchFamily="18" charset="0"/>
            </a:endParaRPr>
          </a:p>
        </p:txBody>
      </p:sp>
      <p:pic>
        <p:nvPicPr>
          <p:cNvPr id="46084" name="Picture 2"/>
          <p:cNvPicPr>
            <a:picLocks noChangeAspect="1" noChangeArrowheads="1"/>
          </p:cNvPicPr>
          <p:nvPr/>
        </p:nvPicPr>
        <p:blipFill>
          <a:blip r:embed="rId2"/>
          <a:srcRect/>
          <a:stretch>
            <a:fillRect/>
          </a:stretch>
        </p:blipFill>
        <p:spPr bwMode="auto">
          <a:xfrm>
            <a:off x="4572000" y="3141663"/>
            <a:ext cx="2808288" cy="1868487"/>
          </a:xfrm>
          <a:prstGeom prst="rect">
            <a:avLst/>
          </a:prstGeom>
          <a:noFill/>
          <a:ln w="9525">
            <a:noFill/>
            <a:miter lim="800000"/>
            <a:headEnd/>
            <a:tailEnd/>
          </a:ln>
        </p:spPr>
      </p:pic>
      <p:pic>
        <p:nvPicPr>
          <p:cNvPr id="46085" name="Picture 3"/>
          <p:cNvPicPr>
            <a:picLocks noChangeAspect="1" noChangeArrowheads="1"/>
          </p:cNvPicPr>
          <p:nvPr/>
        </p:nvPicPr>
        <p:blipFill>
          <a:blip r:embed="rId3"/>
          <a:srcRect/>
          <a:stretch>
            <a:fillRect/>
          </a:stretch>
        </p:blipFill>
        <p:spPr bwMode="auto">
          <a:xfrm>
            <a:off x="6227763" y="4706938"/>
            <a:ext cx="2700337"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Кружок по гражданскому процессу</a:t>
            </a:r>
          </a:p>
        </p:txBody>
      </p:sp>
      <p:sp>
        <p:nvSpPr>
          <p:cNvPr id="3" name="Объект 2"/>
          <p:cNvSpPr>
            <a:spLocks noGrp="1"/>
          </p:cNvSpPr>
          <p:nvPr>
            <p:ph sz="half" idx="1"/>
          </p:nvPr>
        </p:nvSpPr>
        <p:spPr/>
        <p:txBody>
          <a:bodyPr rtlCol="0">
            <a:normAutofit lnSpcReduction="10000"/>
          </a:bodyPr>
          <a:lstStyle/>
          <a:p>
            <a:pPr fontAlgn="auto">
              <a:spcAft>
                <a:spcPts val="0"/>
              </a:spcAft>
              <a:buFont typeface="Arial" pitchFamily="34" charset="0"/>
              <a:buChar char="•"/>
              <a:defRPr/>
            </a:pPr>
            <a:r>
              <a:rPr lang="ru-RU" dirty="0" smtClean="0">
                <a:solidFill>
                  <a:srgbClr val="C00000"/>
                </a:solidFill>
                <a:latin typeface="Times New Roman" panose="02020603050405020304" pitchFamily="18" charset="0"/>
                <a:cs typeface="Times New Roman" panose="02020603050405020304" pitchFamily="18" charset="0"/>
              </a:rPr>
              <a:t>3 заседания</a:t>
            </a:r>
          </a:p>
          <a:p>
            <a:pPr fontAlgn="auto">
              <a:spcAft>
                <a:spcPts val="0"/>
              </a:spcAft>
              <a:buFont typeface="Arial" pitchFamily="34" charset="0"/>
              <a:buChar char="•"/>
              <a:defRPr/>
            </a:pPr>
            <a:r>
              <a:rPr lang="ru-RU" b="1" dirty="0" smtClean="0">
                <a:solidFill>
                  <a:srgbClr val="C00000"/>
                </a:solidFill>
                <a:latin typeface="Times New Roman" panose="02020603050405020304" pitchFamily="18" charset="0"/>
                <a:cs typeface="Times New Roman" panose="02020603050405020304" pitchFamily="18" charset="0"/>
              </a:rPr>
              <a:t>Формат: </a:t>
            </a:r>
            <a:r>
              <a:rPr lang="ru-RU" dirty="0" smtClean="0">
                <a:solidFill>
                  <a:srgbClr val="C00000"/>
                </a:solidFill>
                <a:latin typeface="Times New Roman" panose="02020603050405020304" pitchFamily="18" charset="0"/>
                <a:cs typeface="Times New Roman" panose="02020603050405020304" pitchFamily="18" charset="0"/>
              </a:rPr>
              <a:t>круглые столы, выступление обучающихся, проведение гражданских процессов</a:t>
            </a:r>
          </a:p>
          <a:p>
            <a:pPr fontAlgn="auto">
              <a:spcAft>
                <a:spcPts val="0"/>
              </a:spcAft>
              <a:buFont typeface="Arial" pitchFamily="34" charset="0"/>
              <a:buChar char="•"/>
              <a:defRPr/>
            </a:pPr>
            <a:r>
              <a:rPr lang="ru-RU" dirty="0" smtClean="0">
                <a:solidFill>
                  <a:srgbClr val="C00000"/>
                </a:solidFill>
                <a:latin typeface="Times New Roman" panose="02020603050405020304" pitchFamily="18" charset="0"/>
                <a:cs typeface="Times New Roman" panose="02020603050405020304" pitchFamily="18" charset="0"/>
              </a:rPr>
              <a:t>Среднее количество студентов  - </a:t>
            </a:r>
            <a:r>
              <a:rPr lang="ru-RU" b="1" dirty="0" smtClean="0">
                <a:solidFill>
                  <a:srgbClr val="C00000"/>
                </a:solidFill>
                <a:latin typeface="Times New Roman" panose="02020603050405020304" pitchFamily="18" charset="0"/>
                <a:cs typeface="Times New Roman" panose="02020603050405020304" pitchFamily="18" charset="0"/>
              </a:rPr>
              <a:t>20 человек</a:t>
            </a:r>
            <a:endParaRPr lang="ru-RU" b="1" dirty="0">
              <a:solidFill>
                <a:srgbClr val="C00000"/>
              </a:solidFill>
              <a:latin typeface="Times New Roman" panose="02020603050405020304" pitchFamily="18" charset="0"/>
              <a:cs typeface="Times New Roman" panose="02020603050405020304" pitchFamily="18" charset="0"/>
            </a:endParaRPr>
          </a:p>
        </p:txBody>
      </p:sp>
      <p:pic>
        <p:nvPicPr>
          <p:cNvPr id="47107" name="Picture 3"/>
          <p:cNvPicPr>
            <a:picLocks noChangeAspect="1" noChangeArrowheads="1"/>
          </p:cNvPicPr>
          <p:nvPr/>
        </p:nvPicPr>
        <p:blipFill>
          <a:blip r:embed="rId2" cstate="print"/>
          <a:srcRect/>
          <a:stretch>
            <a:fillRect/>
          </a:stretch>
        </p:blipFill>
        <p:spPr bwMode="auto">
          <a:xfrm>
            <a:off x="5148263" y="3476625"/>
            <a:ext cx="2998787" cy="2239963"/>
          </a:xfrm>
          <a:prstGeom prst="rect">
            <a:avLst/>
          </a:prstGeom>
          <a:noFill/>
          <a:ln w="9525">
            <a:noFill/>
            <a:miter lim="800000"/>
            <a:headEnd/>
            <a:tailEnd/>
          </a:ln>
        </p:spPr>
      </p:pic>
      <p:pic>
        <p:nvPicPr>
          <p:cNvPr id="47108" name="Picture 4"/>
          <p:cNvPicPr>
            <a:picLocks noChangeAspect="1" noChangeArrowheads="1"/>
          </p:cNvPicPr>
          <p:nvPr/>
        </p:nvPicPr>
        <p:blipFill>
          <a:blip r:embed="rId3"/>
          <a:srcRect/>
          <a:stretch>
            <a:fillRect/>
          </a:stretch>
        </p:blipFill>
        <p:spPr bwMode="auto">
          <a:xfrm>
            <a:off x="5027613" y="1316038"/>
            <a:ext cx="3240087"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Кружок по земельному праву</a:t>
            </a:r>
          </a:p>
        </p:txBody>
      </p:sp>
      <p:sp>
        <p:nvSpPr>
          <p:cNvPr id="3" name="Объект 2"/>
          <p:cNvSpPr>
            <a:spLocks noGrp="1"/>
          </p:cNvSpPr>
          <p:nvPr>
            <p:ph sz="half" idx="1"/>
          </p:nvPr>
        </p:nvSpPr>
        <p:spPr>
          <a:xfrm>
            <a:off x="539750" y="1700213"/>
            <a:ext cx="4038600" cy="4525962"/>
          </a:xfrm>
        </p:spPr>
        <p:txBody>
          <a:bodyPr rtlCol="0">
            <a:normAutofit fontScale="62500" lnSpcReduction="20000"/>
          </a:bodyPr>
          <a:lstStyle/>
          <a:p>
            <a:pPr fontAlgn="auto">
              <a:spcAft>
                <a:spcPts val="0"/>
              </a:spcAft>
              <a:buFont typeface="Arial" pitchFamily="34" charset="0"/>
              <a:buChar char="•"/>
              <a:defRPr/>
            </a:pPr>
            <a:r>
              <a:rPr lang="ru-RU" dirty="0" smtClean="0">
                <a:solidFill>
                  <a:srgbClr val="C00000"/>
                </a:solidFill>
                <a:latin typeface="Times New Roman" panose="02020603050405020304" pitchFamily="18" charset="0"/>
                <a:cs typeface="Times New Roman" panose="02020603050405020304" pitchFamily="18" charset="0"/>
              </a:rPr>
              <a:t>3 заседания</a:t>
            </a:r>
          </a:p>
          <a:p>
            <a:pPr fontAlgn="auto">
              <a:spcAft>
                <a:spcPts val="0"/>
              </a:spcAft>
              <a:buFont typeface="Arial" pitchFamily="34" charset="0"/>
              <a:buChar char="•"/>
              <a:defRPr/>
            </a:pPr>
            <a:r>
              <a:rPr lang="ru-RU" b="1" dirty="0" smtClean="0">
                <a:solidFill>
                  <a:srgbClr val="C00000"/>
                </a:solidFill>
                <a:latin typeface="Times New Roman" panose="02020603050405020304" pitchFamily="18" charset="0"/>
                <a:cs typeface="Times New Roman" panose="02020603050405020304" pitchFamily="18" charset="0"/>
              </a:rPr>
              <a:t>Гости</a:t>
            </a:r>
            <a:r>
              <a:rPr lang="ru-RU" dirty="0" smtClean="0">
                <a:solidFill>
                  <a:srgbClr val="C00000"/>
                </a:solidFill>
                <a:latin typeface="Times New Roman" panose="02020603050405020304" pitchFamily="18" charset="0"/>
                <a:cs typeface="Times New Roman" panose="02020603050405020304" pitchFamily="18" charset="0"/>
              </a:rPr>
              <a:t>:</a:t>
            </a:r>
          </a:p>
          <a:p>
            <a:pPr marL="0" indent="0" fontAlgn="auto">
              <a:spcAft>
                <a:spcPts val="0"/>
              </a:spcAft>
              <a:buFont typeface="Arial" pitchFamily="34" charset="0"/>
              <a:buNone/>
              <a:defRPr/>
            </a:pPr>
            <a:r>
              <a:rPr lang="ru-RU" b="1" dirty="0" err="1" smtClean="0">
                <a:solidFill>
                  <a:srgbClr val="C00000"/>
                </a:solidFill>
                <a:latin typeface="Times New Roman" panose="02020603050405020304" pitchFamily="18" charset="0"/>
                <a:cs typeface="Times New Roman" panose="02020603050405020304" pitchFamily="18" charset="0"/>
              </a:rPr>
              <a:t>Зражевский</a:t>
            </a:r>
            <a:r>
              <a:rPr lang="ru-RU" b="1" dirty="0" smtClean="0">
                <a:solidFill>
                  <a:srgbClr val="C00000"/>
                </a:solidFill>
                <a:latin typeface="Times New Roman" panose="02020603050405020304" pitchFamily="18" charset="0"/>
                <a:cs typeface="Times New Roman" panose="02020603050405020304" pitchFamily="18" charset="0"/>
              </a:rPr>
              <a:t> </a:t>
            </a:r>
            <a:r>
              <a:rPr lang="ru-RU" b="1" dirty="0">
                <a:solidFill>
                  <a:srgbClr val="C00000"/>
                </a:solidFill>
                <a:latin typeface="Times New Roman" panose="02020603050405020304" pitchFamily="18" charset="0"/>
                <a:cs typeface="Times New Roman" panose="02020603050405020304" pitchFamily="18" charset="0"/>
              </a:rPr>
              <a:t>А.Д., </a:t>
            </a:r>
            <a:r>
              <a:rPr lang="ru-RU" dirty="0">
                <a:solidFill>
                  <a:srgbClr val="C00000"/>
                </a:solidFill>
                <a:latin typeface="Times New Roman" panose="02020603050405020304" pitchFamily="18" charset="0"/>
                <a:cs typeface="Times New Roman" panose="02020603050405020304" pitchFamily="18" charset="0"/>
              </a:rPr>
              <a:t>начальник отдела правового обеспечения Департамента имущественных и земельных отношений Воронежской области;</a:t>
            </a:r>
            <a:br>
              <a:rPr lang="ru-RU" dirty="0">
                <a:solidFill>
                  <a:srgbClr val="C00000"/>
                </a:solidFill>
                <a:latin typeface="Times New Roman" panose="02020603050405020304" pitchFamily="18" charset="0"/>
                <a:cs typeface="Times New Roman" panose="02020603050405020304" pitchFamily="18" charset="0"/>
              </a:rPr>
            </a:br>
            <a:r>
              <a:rPr lang="ru-RU" b="1" dirty="0" smtClean="0">
                <a:solidFill>
                  <a:srgbClr val="C00000"/>
                </a:solidFill>
                <a:latin typeface="Times New Roman" panose="02020603050405020304" pitchFamily="18" charset="0"/>
                <a:cs typeface="Times New Roman" panose="02020603050405020304" pitchFamily="18" charset="0"/>
              </a:rPr>
              <a:t>Скрынников Р.А., </a:t>
            </a:r>
            <a:r>
              <a:rPr lang="ru-RU" dirty="0" smtClean="0">
                <a:solidFill>
                  <a:srgbClr val="C00000"/>
                </a:solidFill>
                <a:latin typeface="Times New Roman" panose="02020603050405020304" pitchFamily="18" charset="0"/>
                <a:cs typeface="Times New Roman" panose="02020603050405020304" pitchFamily="18" charset="0"/>
              </a:rPr>
              <a:t>ведущий </a:t>
            </a:r>
            <a:r>
              <a:rPr lang="ru-RU" dirty="0">
                <a:solidFill>
                  <a:srgbClr val="C00000"/>
                </a:solidFill>
                <a:latin typeface="Times New Roman" panose="02020603050405020304" pitchFamily="18" charset="0"/>
                <a:cs typeface="Times New Roman" panose="02020603050405020304" pitchFamily="18" charset="0"/>
              </a:rPr>
              <a:t>юрисконсульт отдела правовой работы МКУ городского округа г. Воронеж «Городской центр муниципального имущества» </a:t>
            </a:r>
            <a:br>
              <a:rPr lang="ru-RU" dirty="0">
                <a:solidFill>
                  <a:srgbClr val="C00000"/>
                </a:solidFill>
                <a:latin typeface="Times New Roman" panose="02020603050405020304" pitchFamily="18" charset="0"/>
                <a:cs typeface="Times New Roman" panose="02020603050405020304" pitchFamily="18" charset="0"/>
              </a:rPr>
            </a:br>
            <a:r>
              <a:rPr lang="ru-RU" b="1" dirty="0" smtClean="0">
                <a:solidFill>
                  <a:srgbClr val="C00000"/>
                </a:solidFill>
                <a:latin typeface="Times New Roman" panose="02020603050405020304" pitchFamily="18" charset="0"/>
                <a:cs typeface="Times New Roman" panose="02020603050405020304" pitchFamily="18" charset="0"/>
              </a:rPr>
              <a:t>Клишин И.В., </a:t>
            </a:r>
            <a:r>
              <a:rPr lang="ru-RU" dirty="0" smtClean="0">
                <a:solidFill>
                  <a:srgbClr val="C00000"/>
                </a:solidFill>
                <a:latin typeface="Times New Roman" panose="02020603050405020304" pitchFamily="18" charset="0"/>
                <a:cs typeface="Times New Roman" panose="02020603050405020304" pitchFamily="18" charset="0"/>
              </a:rPr>
              <a:t>ведущий </a:t>
            </a:r>
            <a:r>
              <a:rPr lang="ru-RU" dirty="0">
                <a:solidFill>
                  <a:srgbClr val="C00000"/>
                </a:solidFill>
                <a:latin typeface="Times New Roman" panose="02020603050405020304" pitchFamily="18" charset="0"/>
                <a:cs typeface="Times New Roman" panose="02020603050405020304" pitchFamily="18" charset="0"/>
              </a:rPr>
              <a:t>специалист-эксперт отдела оценки, управления и распоряжения федеральным имуществом и земельными участками ТУ </a:t>
            </a:r>
            <a:r>
              <a:rPr lang="ru-RU" dirty="0" err="1">
                <a:solidFill>
                  <a:srgbClr val="C00000"/>
                </a:solidFill>
                <a:latin typeface="Times New Roman" panose="02020603050405020304" pitchFamily="18" charset="0"/>
                <a:cs typeface="Times New Roman" panose="02020603050405020304" pitchFamily="18" charset="0"/>
              </a:rPr>
              <a:t>Росимущества</a:t>
            </a:r>
            <a:r>
              <a:rPr lang="ru-RU" dirty="0">
                <a:solidFill>
                  <a:srgbClr val="C00000"/>
                </a:solidFill>
                <a:latin typeface="Times New Roman" panose="02020603050405020304" pitchFamily="18" charset="0"/>
                <a:cs typeface="Times New Roman" panose="02020603050405020304" pitchFamily="18" charset="0"/>
              </a:rPr>
              <a:t> в Воронежской области  </a:t>
            </a:r>
            <a:endParaRPr lang="ru-RU" dirty="0" smtClean="0">
              <a:solidFill>
                <a:srgbClr val="C0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p:txBody>
          <a:bodyPr rtlCol="0">
            <a:normAutofit fontScale="62500" lnSpcReduction="20000"/>
          </a:bodyPr>
          <a:lstStyle/>
          <a:p>
            <a:pPr fontAlgn="auto">
              <a:spcAft>
                <a:spcPts val="0"/>
              </a:spcAft>
              <a:buFont typeface="Arial" pitchFamily="34" charset="0"/>
              <a:buChar char="•"/>
              <a:defRPr/>
            </a:pPr>
            <a:r>
              <a:rPr lang="ru-RU" dirty="0">
                <a:solidFill>
                  <a:srgbClr val="C00000"/>
                </a:solidFill>
                <a:latin typeface="Times New Roman" panose="02020603050405020304" pitchFamily="18" charset="0"/>
                <a:cs typeface="Times New Roman" panose="02020603050405020304" pitchFamily="18" charset="0"/>
              </a:rPr>
              <a:t>Среднее количество студентов – </a:t>
            </a:r>
            <a:r>
              <a:rPr lang="ru-RU" b="1" dirty="0">
                <a:solidFill>
                  <a:srgbClr val="C00000"/>
                </a:solidFill>
                <a:latin typeface="Times New Roman" panose="02020603050405020304" pitchFamily="18" charset="0"/>
                <a:cs typeface="Times New Roman" panose="02020603050405020304" pitchFamily="18" charset="0"/>
              </a:rPr>
              <a:t>40 человек</a:t>
            </a:r>
            <a:r>
              <a:rPr lang="ru-RU" b="1" dirty="0"/>
              <a:t/>
            </a:r>
            <a:br>
              <a:rPr lang="ru-RU" b="1" dirty="0"/>
            </a:br>
            <a:endParaRPr lang="ru-RU" b="1" dirty="0"/>
          </a:p>
          <a:p>
            <a:pPr fontAlgn="auto">
              <a:spcAft>
                <a:spcPts val="0"/>
              </a:spcAft>
              <a:buFont typeface="Arial" pitchFamily="34" charset="0"/>
              <a:buChar char="•"/>
              <a:defRPr/>
            </a:pPr>
            <a:endParaRPr lang="ru-RU" dirty="0"/>
          </a:p>
        </p:txBody>
      </p:sp>
      <p:pic>
        <p:nvPicPr>
          <p:cNvPr id="48132" name="Picture 2"/>
          <p:cNvPicPr>
            <a:picLocks noChangeAspect="1" noChangeArrowheads="1"/>
          </p:cNvPicPr>
          <p:nvPr/>
        </p:nvPicPr>
        <p:blipFill>
          <a:blip r:embed="rId2"/>
          <a:srcRect/>
          <a:stretch>
            <a:fillRect/>
          </a:stretch>
        </p:blipFill>
        <p:spPr bwMode="auto">
          <a:xfrm>
            <a:off x="4932363" y="2420938"/>
            <a:ext cx="2870200" cy="2087562"/>
          </a:xfrm>
          <a:prstGeom prst="rect">
            <a:avLst/>
          </a:prstGeom>
          <a:noFill/>
          <a:ln w="9525">
            <a:noFill/>
            <a:miter lim="800000"/>
            <a:headEnd/>
            <a:tailEnd/>
          </a:ln>
        </p:spPr>
      </p:pic>
      <p:pic>
        <p:nvPicPr>
          <p:cNvPr id="48133" name="Picture 3"/>
          <p:cNvPicPr>
            <a:picLocks noChangeAspect="1" noChangeArrowheads="1"/>
          </p:cNvPicPr>
          <p:nvPr/>
        </p:nvPicPr>
        <p:blipFill>
          <a:blip r:embed="rId3" cstate="print"/>
          <a:srcRect/>
          <a:stretch>
            <a:fillRect/>
          </a:stretch>
        </p:blipFill>
        <p:spPr bwMode="auto">
          <a:xfrm>
            <a:off x="6507163" y="4483100"/>
            <a:ext cx="2592387" cy="194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Кружок по административному праву</a:t>
            </a:r>
          </a:p>
        </p:txBody>
      </p:sp>
      <p:sp>
        <p:nvSpPr>
          <p:cNvPr id="49154" name="Объект 2"/>
          <p:cNvSpPr>
            <a:spLocks noGrp="1"/>
          </p:cNvSpPr>
          <p:nvPr>
            <p:ph sz="half" idx="1"/>
          </p:nvPr>
        </p:nvSpPr>
        <p:spPr/>
        <p:txBody>
          <a:bodyPr/>
          <a:lstStyle/>
          <a:p>
            <a:pPr marL="0" indent="0">
              <a:buFont typeface="Arial" charset="0"/>
              <a:buNone/>
            </a:pPr>
            <a:r>
              <a:rPr lang="ru-RU" b="1" smtClean="0">
                <a:solidFill>
                  <a:srgbClr val="C00000"/>
                </a:solidFill>
                <a:latin typeface="Times New Roman" pitchFamily="18" charset="0"/>
                <a:cs typeface="Times New Roman" pitchFamily="18" charset="0"/>
              </a:rPr>
              <a:t>6 заседаний</a:t>
            </a:r>
          </a:p>
          <a:p>
            <a:pPr marL="0" indent="0">
              <a:buFont typeface="Arial" charset="0"/>
              <a:buNone/>
            </a:pPr>
            <a:r>
              <a:rPr lang="ru-RU" smtClean="0">
                <a:solidFill>
                  <a:srgbClr val="C00000"/>
                </a:solidFill>
                <a:latin typeface="Times New Roman" pitchFamily="18" charset="0"/>
                <a:cs typeface="Times New Roman" pitchFamily="18" charset="0"/>
              </a:rPr>
              <a:t>Среднее количество студентов   </a:t>
            </a:r>
            <a:r>
              <a:rPr lang="ru-RU" b="1" smtClean="0">
                <a:solidFill>
                  <a:srgbClr val="C00000"/>
                </a:solidFill>
                <a:latin typeface="Times New Roman" pitchFamily="18" charset="0"/>
                <a:cs typeface="Times New Roman" pitchFamily="18" charset="0"/>
              </a:rPr>
              <a:t>- 30 человек</a:t>
            </a:r>
          </a:p>
          <a:p>
            <a:pPr marL="0" indent="0">
              <a:buFont typeface="Arial" charset="0"/>
              <a:buNone/>
            </a:pPr>
            <a:r>
              <a:rPr lang="ru-RU" b="1" smtClean="0">
                <a:solidFill>
                  <a:srgbClr val="C00000"/>
                </a:solidFill>
                <a:latin typeface="Times New Roman" pitchFamily="18" charset="0"/>
                <a:cs typeface="Times New Roman" pitchFamily="18" charset="0"/>
              </a:rPr>
              <a:t>Формат:  </a:t>
            </a:r>
            <a:r>
              <a:rPr lang="ru-RU" smtClean="0">
                <a:solidFill>
                  <a:srgbClr val="C00000"/>
                </a:solidFill>
                <a:latin typeface="Times New Roman" pitchFamily="18" charset="0"/>
                <a:cs typeface="Times New Roman" pitchFamily="18" charset="0"/>
              </a:rPr>
              <a:t>выступление обучающихся, лекции гостей, проведение административных процессов</a:t>
            </a:r>
            <a:endParaRPr lang="ru-RU" b="1" smtClean="0">
              <a:solidFill>
                <a:srgbClr val="C00000"/>
              </a:solidFill>
              <a:latin typeface="Times New Roman" pitchFamily="18" charset="0"/>
              <a:cs typeface="Times New Roman" pitchFamily="18" charset="0"/>
            </a:endParaRPr>
          </a:p>
          <a:p>
            <a:pPr marL="0" indent="0">
              <a:buFont typeface="Arial" charset="0"/>
              <a:buNone/>
            </a:pPr>
            <a:endParaRPr lang="ru-RU" b="1" smtClean="0">
              <a:solidFill>
                <a:srgbClr val="C00000"/>
              </a:solidFill>
              <a:latin typeface="Times New Roman" pitchFamily="18" charset="0"/>
              <a:cs typeface="Times New Roman" pitchFamily="18" charset="0"/>
            </a:endParaRPr>
          </a:p>
        </p:txBody>
      </p:sp>
      <p:pic>
        <p:nvPicPr>
          <p:cNvPr id="49155" name="Picture 2"/>
          <p:cNvPicPr>
            <a:picLocks noChangeAspect="1" noChangeArrowheads="1"/>
          </p:cNvPicPr>
          <p:nvPr/>
        </p:nvPicPr>
        <p:blipFill>
          <a:blip r:embed="rId2"/>
          <a:srcRect/>
          <a:stretch>
            <a:fillRect/>
          </a:stretch>
        </p:blipFill>
        <p:spPr bwMode="auto">
          <a:xfrm>
            <a:off x="5153025" y="1395413"/>
            <a:ext cx="3957638" cy="2465387"/>
          </a:xfrm>
          <a:prstGeom prst="rect">
            <a:avLst/>
          </a:prstGeom>
          <a:noFill/>
          <a:ln w="9525">
            <a:noFill/>
            <a:miter lim="800000"/>
            <a:headEnd/>
            <a:tailEnd/>
          </a:ln>
        </p:spPr>
      </p:pic>
      <p:pic>
        <p:nvPicPr>
          <p:cNvPr id="49156" name="Picture 3"/>
          <p:cNvPicPr>
            <a:picLocks noChangeAspect="1" noChangeArrowheads="1"/>
          </p:cNvPicPr>
          <p:nvPr/>
        </p:nvPicPr>
        <p:blipFill>
          <a:blip r:embed="rId3"/>
          <a:srcRect/>
          <a:stretch>
            <a:fillRect/>
          </a:stretch>
        </p:blipFill>
        <p:spPr bwMode="auto">
          <a:xfrm>
            <a:off x="5186363" y="3860800"/>
            <a:ext cx="3924300" cy="261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650" y="260350"/>
            <a:ext cx="7993063" cy="6497638"/>
          </a:xfrm>
          <a:prstGeom prst="rect">
            <a:avLst/>
          </a:prstGeom>
        </p:spPr>
        <p:txBody>
          <a:bodyPr>
            <a:spAutoFit/>
          </a:bodyPr>
          <a:lstStyle/>
          <a:p>
            <a:pPr indent="450215" algn="just" fontAlgn="auto">
              <a:lnSpc>
                <a:spcPct val="107000"/>
              </a:lnSpc>
              <a:spcBef>
                <a:spcPts val="0"/>
              </a:spcBef>
              <a:spcAft>
                <a:spcPts val="0"/>
              </a:spcAft>
              <a:tabLst>
                <a:tab pos="2409825" algn="l"/>
              </a:tabLst>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13) альтернативное разрешение споров в Российской Федерации;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14) исследование проблем судебной реформы, в том числе проблем судоустройства, проблем гражданского, уголовного, административного и конституционного судопроизводства;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15) современные проблемы развития российского процессуального права;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16) совершенствование российского гражданского процессуального и арбитражного процессуального законодательства в свете концепции разработки единого гражданского процессуального кодекса;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17) актуальные проблемы уголовного права, уголовно-исполнительного права и криминологии;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18) актуальные проблемы криминалистики и уголовного процесса;</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19) осмотр места происшествия при расследовании преступлений в сфере высоких технологий;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20) криминалистическая онтология как следующий этап развития представлений о криминалистической характеристике;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21) актуальные проблемы психологии права, методические и методологические основы психологической судебной экспертизы;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22) психологический и психиатрический комментарий законодательства Российской Федерации;</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23) правовые инновации в сфере обеспечения права граждан на доступ к информации в уголовном процессе;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24) цифровая криминалистика; использование особенностей телекоммуникационных технологий в криминалистике;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25) криминалистическая систематика; </a:t>
            </a:r>
          </a:p>
          <a:p>
            <a:pPr algn="just" fontAlgn="auto">
              <a:lnSpc>
                <a:spcPct val="107000"/>
              </a:lnSpc>
              <a:spcBef>
                <a:spcPts val="0"/>
              </a:spcBef>
              <a:spcAft>
                <a:spcPts val="0"/>
              </a:spcAft>
              <a:tabLst>
                <a:tab pos="450215" algn="l"/>
                <a:tab pos="1170305" algn="l"/>
                <a:tab pos="2409825" algn="l"/>
              </a:tabLst>
              <a:defRPr/>
            </a:pPr>
            <a:r>
              <a:rPr lang="ru-RU" sz="15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26) доказательства и доказывание в уголовном процессе.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Кружок по теории и истории государства и права</a:t>
            </a:r>
            <a:br>
              <a:rPr lang="ru-RU" sz="3200" b="1" smtClean="0">
                <a:solidFill>
                  <a:srgbClr val="C00000"/>
                </a:solidFill>
                <a:latin typeface="Times New Roman" pitchFamily="18" charset="0"/>
                <a:cs typeface="Times New Roman" pitchFamily="18" charset="0"/>
              </a:rPr>
            </a:br>
            <a:endParaRPr lang="ru-RU" sz="3200" b="1" smtClean="0">
              <a:solidFill>
                <a:srgbClr val="C00000"/>
              </a:solidFill>
              <a:latin typeface="Times New Roman" pitchFamily="18" charset="0"/>
              <a:cs typeface="Times New Roman" pitchFamily="18" charset="0"/>
            </a:endParaRPr>
          </a:p>
        </p:txBody>
      </p:sp>
      <p:sp>
        <p:nvSpPr>
          <p:cNvPr id="3" name="Объект 2"/>
          <p:cNvSpPr>
            <a:spLocks noGrp="1"/>
          </p:cNvSpPr>
          <p:nvPr>
            <p:ph sz="half" idx="1"/>
          </p:nvPr>
        </p:nvSpPr>
        <p:spPr/>
        <p:txBody>
          <a:bodyPr rtlCol="0">
            <a:normAutofit lnSpcReduction="10000"/>
          </a:bodyPr>
          <a:lstStyle/>
          <a:p>
            <a:pPr fontAlgn="auto">
              <a:spcAft>
                <a:spcPts val="0"/>
              </a:spcAft>
              <a:buFont typeface="Arial" pitchFamily="34" charset="0"/>
              <a:buChar char="•"/>
              <a:defRPr/>
            </a:pPr>
            <a:r>
              <a:rPr lang="ru-RU" b="1" dirty="0" smtClean="0">
                <a:solidFill>
                  <a:srgbClr val="C00000"/>
                </a:solidFill>
                <a:latin typeface="Times New Roman" panose="02020603050405020304" pitchFamily="18" charset="0"/>
                <a:cs typeface="Times New Roman" panose="02020603050405020304" pitchFamily="18" charset="0"/>
              </a:rPr>
              <a:t>Два заседания</a:t>
            </a:r>
          </a:p>
          <a:p>
            <a:pPr fontAlgn="auto">
              <a:spcAft>
                <a:spcPts val="0"/>
              </a:spcAft>
              <a:buFont typeface="Arial" pitchFamily="34" charset="0"/>
              <a:buChar char="•"/>
              <a:defRPr/>
            </a:pPr>
            <a:r>
              <a:rPr lang="ru-RU" b="1" dirty="0" smtClean="0">
                <a:solidFill>
                  <a:srgbClr val="C00000"/>
                </a:solidFill>
                <a:latin typeface="Times New Roman" panose="02020603050405020304" pitchFamily="18" charset="0"/>
                <a:cs typeface="Times New Roman" panose="02020603050405020304" pitchFamily="18" charset="0"/>
              </a:rPr>
              <a:t>Гости: </a:t>
            </a:r>
            <a:r>
              <a:rPr lang="ru-RU" dirty="0" smtClean="0">
                <a:solidFill>
                  <a:srgbClr val="C00000"/>
                </a:solidFill>
                <a:latin typeface="Times New Roman" panose="02020603050405020304" pitchFamily="18" charset="0"/>
                <a:cs typeface="Times New Roman" panose="02020603050405020304" pitchFamily="18" charset="0"/>
              </a:rPr>
              <a:t>к</a:t>
            </a:r>
            <a:r>
              <a:rPr lang="ru-RU" dirty="0">
                <a:solidFill>
                  <a:srgbClr val="C00000"/>
                </a:solidFill>
                <a:latin typeface="Times New Roman" panose="02020603050405020304" pitchFamily="18" charset="0"/>
                <a:cs typeface="Times New Roman" panose="02020603050405020304" pitchFamily="18" charset="0"/>
              </a:rPr>
              <a:t>. ю. н., старший преподаватель ВИ ФСИН России, подполковник внутренней службы Анатолий Викторович </a:t>
            </a:r>
            <a:r>
              <a:rPr lang="ru-RU" dirty="0" smtClean="0">
                <a:solidFill>
                  <a:srgbClr val="C00000"/>
                </a:solidFill>
                <a:latin typeface="Times New Roman" panose="02020603050405020304" pitchFamily="18" charset="0"/>
                <a:cs typeface="Times New Roman" panose="02020603050405020304" pitchFamily="18" charset="0"/>
              </a:rPr>
              <a:t>Сумин</a:t>
            </a:r>
          </a:p>
          <a:p>
            <a:pPr marL="0" indent="0" fontAlgn="auto">
              <a:spcAft>
                <a:spcPts val="0"/>
              </a:spcAft>
              <a:buFont typeface="Arial" pitchFamily="34" charset="0"/>
              <a:buNone/>
              <a:defRPr/>
            </a:pPr>
            <a:r>
              <a:rPr lang="ru-RU" dirty="0" smtClean="0">
                <a:solidFill>
                  <a:srgbClr val="C00000"/>
                </a:solidFill>
                <a:latin typeface="Times New Roman" panose="02020603050405020304" pitchFamily="18" charset="0"/>
                <a:cs typeface="Times New Roman" panose="02020603050405020304" pitchFamily="18" charset="0"/>
              </a:rPr>
              <a:t>Среднее количество студентов - 20</a:t>
            </a:r>
          </a:p>
          <a:p>
            <a:pPr fontAlgn="auto">
              <a:spcAft>
                <a:spcPts val="0"/>
              </a:spcAft>
              <a:buFont typeface="Arial" pitchFamily="34" charset="0"/>
              <a:buChar char="•"/>
              <a:defRPr/>
            </a:pPr>
            <a:endParaRPr lang="ru-RU" b="1" dirty="0">
              <a:solidFill>
                <a:srgbClr val="C00000"/>
              </a:solidFill>
              <a:latin typeface="Times New Roman" panose="02020603050405020304" pitchFamily="18" charset="0"/>
              <a:cs typeface="Times New Roman" panose="02020603050405020304" pitchFamily="18" charset="0"/>
            </a:endParaRPr>
          </a:p>
        </p:txBody>
      </p:sp>
      <p:pic>
        <p:nvPicPr>
          <p:cNvPr id="50179" name="Picture 2"/>
          <p:cNvPicPr>
            <a:picLocks noChangeAspect="1" noChangeArrowheads="1"/>
          </p:cNvPicPr>
          <p:nvPr/>
        </p:nvPicPr>
        <p:blipFill>
          <a:blip r:embed="rId2"/>
          <a:srcRect/>
          <a:stretch>
            <a:fillRect/>
          </a:stretch>
        </p:blipFill>
        <p:spPr bwMode="auto">
          <a:xfrm>
            <a:off x="4643438" y="1412875"/>
            <a:ext cx="3338512" cy="2225675"/>
          </a:xfrm>
          <a:prstGeom prst="rect">
            <a:avLst/>
          </a:prstGeom>
          <a:noFill/>
          <a:ln w="9525">
            <a:noFill/>
            <a:miter lim="800000"/>
            <a:headEnd/>
            <a:tailEnd/>
          </a:ln>
        </p:spPr>
      </p:pic>
      <p:pic>
        <p:nvPicPr>
          <p:cNvPr id="50180" name="Picture 3"/>
          <p:cNvPicPr>
            <a:picLocks noChangeAspect="1" noChangeArrowheads="1"/>
          </p:cNvPicPr>
          <p:nvPr/>
        </p:nvPicPr>
        <p:blipFill>
          <a:blip r:embed="rId3" cstate="print"/>
          <a:srcRect/>
          <a:stretch>
            <a:fillRect/>
          </a:stretch>
        </p:blipFill>
        <p:spPr bwMode="auto">
          <a:xfrm>
            <a:off x="4584700" y="3638550"/>
            <a:ext cx="3455988" cy="230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Кружок по гражданскому праву</a:t>
            </a:r>
          </a:p>
        </p:txBody>
      </p:sp>
      <p:sp>
        <p:nvSpPr>
          <p:cNvPr id="51202" name="Объект 2"/>
          <p:cNvSpPr>
            <a:spLocks noGrp="1"/>
          </p:cNvSpPr>
          <p:nvPr>
            <p:ph sz="half" idx="1"/>
          </p:nvPr>
        </p:nvSpPr>
        <p:spPr/>
        <p:txBody>
          <a:bodyPr/>
          <a:lstStyle/>
          <a:p>
            <a:pPr marL="0" indent="0">
              <a:buFont typeface="Arial" charset="0"/>
              <a:buNone/>
            </a:pPr>
            <a:r>
              <a:rPr lang="ru-RU" b="1" smtClean="0">
                <a:solidFill>
                  <a:srgbClr val="C00000"/>
                </a:solidFill>
                <a:latin typeface="Times New Roman" pitchFamily="18" charset="0"/>
                <a:cs typeface="Times New Roman" pitchFamily="18" charset="0"/>
              </a:rPr>
              <a:t>4 заседания</a:t>
            </a:r>
            <a:endParaRPr lang="en-US" b="1" smtClean="0">
              <a:solidFill>
                <a:srgbClr val="C00000"/>
              </a:solidFill>
              <a:latin typeface="Times New Roman" pitchFamily="18" charset="0"/>
              <a:cs typeface="Times New Roman" pitchFamily="18" charset="0"/>
            </a:endParaRPr>
          </a:p>
          <a:p>
            <a:pPr marL="0" indent="0">
              <a:buFont typeface="Arial" charset="0"/>
              <a:buNone/>
            </a:pPr>
            <a:r>
              <a:rPr lang="ru-RU" b="1" smtClean="0">
                <a:solidFill>
                  <a:srgbClr val="C00000"/>
                </a:solidFill>
                <a:latin typeface="Times New Roman" pitchFamily="18" charset="0"/>
                <a:cs typeface="Times New Roman" pitchFamily="18" charset="0"/>
              </a:rPr>
              <a:t>Среднее количество студентов – </a:t>
            </a:r>
            <a:r>
              <a:rPr lang="ru-RU" smtClean="0">
                <a:solidFill>
                  <a:srgbClr val="C00000"/>
                </a:solidFill>
                <a:latin typeface="Times New Roman" pitchFamily="18" charset="0"/>
                <a:cs typeface="Times New Roman" pitchFamily="18" charset="0"/>
              </a:rPr>
              <a:t>20-30 человек</a:t>
            </a:r>
          </a:p>
          <a:p>
            <a:pPr marL="0" indent="0">
              <a:buFont typeface="Arial" charset="0"/>
              <a:buNone/>
            </a:pPr>
            <a:r>
              <a:rPr lang="ru-RU" b="1" smtClean="0">
                <a:solidFill>
                  <a:srgbClr val="C00000"/>
                </a:solidFill>
                <a:latin typeface="Times New Roman" pitchFamily="18" charset="0"/>
                <a:cs typeface="Times New Roman" pitchFamily="18" charset="0"/>
              </a:rPr>
              <a:t>Формат: </a:t>
            </a:r>
            <a:r>
              <a:rPr lang="ru-RU" smtClean="0">
                <a:solidFill>
                  <a:srgbClr val="C00000"/>
                </a:solidFill>
                <a:latin typeface="Times New Roman" pitchFamily="18" charset="0"/>
                <a:cs typeface="Times New Roman" pitchFamily="18" charset="0"/>
              </a:rPr>
              <a:t>выступление обучающихся, преподавателей</a:t>
            </a:r>
            <a:endParaRPr lang="en-US" smtClean="0">
              <a:solidFill>
                <a:srgbClr val="C00000"/>
              </a:solidFill>
              <a:latin typeface="Times New Roman" pitchFamily="18" charset="0"/>
              <a:cs typeface="Times New Roman" pitchFamily="18" charset="0"/>
            </a:endParaRPr>
          </a:p>
        </p:txBody>
      </p:sp>
      <p:sp>
        <p:nvSpPr>
          <p:cNvPr id="51203" name="Объект 3"/>
          <p:cNvSpPr>
            <a:spLocks noGrp="1"/>
          </p:cNvSpPr>
          <p:nvPr>
            <p:ph sz="half" idx="2"/>
          </p:nvPr>
        </p:nvSpPr>
        <p:spPr>
          <a:xfrm>
            <a:off x="-10580688" y="3516313"/>
            <a:ext cx="4038600" cy="4525962"/>
          </a:xfrm>
        </p:spPr>
        <p:txBody>
          <a:bodyPr/>
          <a:lstStyle/>
          <a:p>
            <a:endParaRPr lang="ru-RU" smtClean="0"/>
          </a:p>
        </p:txBody>
      </p:sp>
      <p:pic>
        <p:nvPicPr>
          <p:cNvPr id="51204" name="Picture 2"/>
          <p:cNvPicPr>
            <a:picLocks noChangeAspect="1" noChangeArrowheads="1"/>
          </p:cNvPicPr>
          <p:nvPr/>
        </p:nvPicPr>
        <p:blipFill>
          <a:blip r:embed="rId2"/>
          <a:srcRect/>
          <a:stretch>
            <a:fillRect/>
          </a:stretch>
        </p:blipFill>
        <p:spPr bwMode="auto">
          <a:xfrm>
            <a:off x="5076825" y="1628775"/>
            <a:ext cx="3586163" cy="2043113"/>
          </a:xfrm>
          <a:prstGeom prst="rect">
            <a:avLst/>
          </a:prstGeom>
          <a:noFill/>
          <a:ln w="9525">
            <a:noFill/>
            <a:miter lim="800000"/>
            <a:headEnd/>
            <a:tailEnd/>
          </a:ln>
        </p:spPr>
      </p:pic>
      <p:pic>
        <p:nvPicPr>
          <p:cNvPr id="51205" name="Picture 3"/>
          <p:cNvPicPr>
            <a:picLocks noChangeAspect="1" noChangeArrowheads="1"/>
          </p:cNvPicPr>
          <p:nvPr/>
        </p:nvPicPr>
        <p:blipFill>
          <a:blip r:embed="rId3" cstate="print"/>
          <a:srcRect/>
          <a:stretch>
            <a:fillRect/>
          </a:stretch>
        </p:blipFill>
        <p:spPr bwMode="auto">
          <a:xfrm>
            <a:off x="5030788" y="3671888"/>
            <a:ext cx="3632200" cy="2420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Кружок по финансовому (налоговому) праву</a:t>
            </a:r>
          </a:p>
        </p:txBody>
      </p:sp>
      <p:sp>
        <p:nvSpPr>
          <p:cNvPr id="3" name="Объект 2"/>
          <p:cNvSpPr>
            <a:spLocks noGrp="1"/>
          </p:cNvSpPr>
          <p:nvPr>
            <p:ph sz="half" idx="1"/>
          </p:nvPr>
        </p:nvSpPr>
        <p:spPr>
          <a:xfrm>
            <a:off x="179388" y="1600200"/>
            <a:ext cx="4316412" cy="4525963"/>
          </a:xfrm>
        </p:spPr>
        <p:txBody>
          <a:bodyPr rtlCol="0">
            <a:normAutofit fontScale="77500" lnSpcReduction="20000"/>
          </a:bodyPr>
          <a:lstStyle/>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8 заседаний</a:t>
            </a:r>
          </a:p>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Среднее количество студентов – 50 человек</a:t>
            </a:r>
          </a:p>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Гости:</a:t>
            </a:r>
          </a:p>
          <a:p>
            <a:pPr fontAlgn="auto">
              <a:spcAft>
                <a:spcPts val="0"/>
              </a:spcAft>
              <a:buFont typeface="Arial" pitchFamily="34" charset="0"/>
              <a:buChar char="•"/>
              <a:defRPr/>
            </a:pPr>
            <a:r>
              <a:rPr lang="ru-RU" dirty="0" smtClean="0">
                <a:solidFill>
                  <a:srgbClr val="C00000"/>
                </a:solidFill>
                <a:latin typeface="Times New Roman" panose="02020603050405020304" pitchFamily="18" charset="0"/>
                <a:cs typeface="Times New Roman" panose="02020603050405020304" pitchFamily="18" charset="0"/>
              </a:rPr>
              <a:t>Марина </a:t>
            </a:r>
            <a:r>
              <a:rPr lang="ru-RU" dirty="0" err="1" smtClean="0">
                <a:solidFill>
                  <a:srgbClr val="C00000"/>
                </a:solidFill>
                <a:latin typeface="Times New Roman" panose="02020603050405020304" pitchFamily="18" charset="0"/>
                <a:cs typeface="Times New Roman" panose="02020603050405020304" pitchFamily="18" charset="0"/>
              </a:rPr>
              <a:t>Голева</a:t>
            </a:r>
            <a:r>
              <a:rPr lang="ru-RU" dirty="0" smtClean="0">
                <a:solidFill>
                  <a:srgbClr val="C00000"/>
                </a:solidFill>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(юрист, Швейцария) и </a:t>
            </a:r>
            <a:r>
              <a:rPr lang="ru-RU" dirty="0" smtClean="0">
                <a:solidFill>
                  <a:srgbClr val="C00000"/>
                </a:solidFill>
                <a:latin typeface="Times New Roman" panose="02020603050405020304" pitchFamily="18" charset="0"/>
                <a:cs typeface="Times New Roman" panose="02020603050405020304" pitchFamily="18" charset="0"/>
              </a:rPr>
              <a:t>Владислав Борисов </a:t>
            </a:r>
            <a:r>
              <a:rPr lang="ru-RU" dirty="0">
                <a:solidFill>
                  <a:srgbClr val="C00000"/>
                </a:solidFill>
                <a:latin typeface="Times New Roman" panose="02020603050405020304" pitchFamily="18" charset="0"/>
                <a:cs typeface="Times New Roman" panose="02020603050405020304" pitchFamily="18" charset="0"/>
              </a:rPr>
              <a:t>(юрист, Великобритания</a:t>
            </a:r>
            <a:r>
              <a:rPr lang="ru-RU" dirty="0" smtClean="0">
                <a:solidFill>
                  <a:srgbClr val="C00000"/>
                </a:solidFill>
                <a:latin typeface="Times New Roman" panose="02020603050405020304" pitchFamily="18" charset="0"/>
                <a:cs typeface="Times New Roman" panose="02020603050405020304" pitchFamily="18" charset="0"/>
              </a:rPr>
              <a:t>) </a:t>
            </a:r>
          </a:p>
          <a:p>
            <a:pPr fontAlgn="auto">
              <a:spcAft>
                <a:spcPts val="0"/>
              </a:spcAft>
              <a:buFont typeface="Arial" pitchFamily="34" charset="0"/>
              <a:buChar char="•"/>
              <a:defRPr/>
            </a:pPr>
            <a:r>
              <a:rPr lang="ru-RU" dirty="0" smtClean="0">
                <a:solidFill>
                  <a:srgbClr val="C00000"/>
                </a:solidFill>
                <a:latin typeface="Times New Roman" panose="02020603050405020304" pitchFamily="18" charset="0"/>
                <a:cs typeface="Times New Roman" panose="02020603050405020304" pitchFamily="18" charset="0"/>
              </a:rPr>
              <a:t>Дмитрий </a:t>
            </a:r>
            <a:r>
              <a:rPr lang="ru-RU" dirty="0">
                <a:solidFill>
                  <a:srgbClr val="C00000"/>
                </a:solidFill>
                <a:latin typeface="Times New Roman" panose="02020603050405020304" pitchFamily="18" charset="0"/>
                <a:cs typeface="Times New Roman" panose="02020603050405020304" pitchFamily="18" charset="0"/>
              </a:rPr>
              <a:t>Анищенко, юрист </a:t>
            </a:r>
            <a:r>
              <a:rPr lang="ru-RU" dirty="0" err="1">
                <a:solidFill>
                  <a:srgbClr val="C00000"/>
                </a:solidFill>
                <a:latin typeface="Times New Roman" panose="02020603050405020304" pitchFamily="18" charset="0"/>
                <a:cs typeface="Times New Roman" panose="02020603050405020304" pitchFamily="18" charset="0"/>
              </a:rPr>
              <a:t>Taxology</a:t>
            </a:r>
            <a:r>
              <a:rPr lang="ru-RU" dirty="0">
                <a:solidFill>
                  <a:srgbClr val="C00000"/>
                </a:solidFill>
                <a:latin typeface="Times New Roman" panose="02020603050405020304" pitchFamily="18" charset="0"/>
                <a:cs typeface="Times New Roman" panose="02020603050405020304" pitchFamily="18" charset="0"/>
              </a:rPr>
              <a:t>, преподаватель </a:t>
            </a:r>
            <a:r>
              <a:rPr lang="ru-RU" dirty="0" err="1">
                <a:solidFill>
                  <a:srgbClr val="C00000"/>
                </a:solidFill>
                <a:latin typeface="Times New Roman" panose="02020603050405020304" pitchFamily="18" charset="0"/>
                <a:cs typeface="Times New Roman" panose="02020603050405020304" pitchFamily="18" charset="0"/>
              </a:rPr>
              <a:t>Финуниверситета</a:t>
            </a:r>
            <a:endParaRPr lang="ru-RU" dirty="0">
              <a:solidFill>
                <a:srgbClr val="C00000"/>
              </a:solidFill>
              <a:latin typeface="Times New Roman" panose="02020603050405020304" pitchFamily="18" charset="0"/>
              <a:cs typeface="Times New Roman" panose="02020603050405020304" pitchFamily="18" charset="0"/>
            </a:endParaRPr>
          </a:p>
          <a:p>
            <a:pPr fontAlgn="auto">
              <a:spcAft>
                <a:spcPts val="0"/>
              </a:spcAft>
              <a:buFont typeface="Arial" pitchFamily="34" charset="0"/>
              <a:buChar char="•"/>
              <a:defRPr/>
            </a:pPr>
            <a:r>
              <a:rPr lang="ru-RU" dirty="0" err="1" smtClean="0">
                <a:solidFill>
                  <a:srgbClr val="C00000"/>
                </a:solidFill>
                <a:latin typeface="Times New Roman" panose="02020603050405020304" pitchFamily="18" charset="0"/>
                <a:cs typeface="Times New Roman" panose="02020603050405020304" pitchFamily="18" charset="0"/>
              </a:rPr>
              <a:t>Костянский</a:t>
            </a:r>
            <a:r>
              <a:rPr lang="ru-RU" dirty="0" smtClean="0">
                <a:solidFill>
                  <a:srgbClr val="C00000"/>
                </a:solidFill>
                <a:latin typeface="Times New Roman" panose="02020603050405020304" pitchFamily="18" charset="0"/>
                <a:cs typeface="Times New Roman" panose="02020603050405020304" pitchFamily="18" charset="0"/>
              </a:rPr>
              <a:t> Роман Борисович, заместитель </a:t>
            </a:r>
            <a:r>
              <a:rPr lang="ru-RU" dirty="0">
                <a:solidFill>
                  <a:srgbClr val="C00000"/>
                </a:solidFill>
                <a:latin typeface="Times New Roman" panose="02020603050405020304" pitchFamily="18" charset="0"/>
                <a:cs typeface="Times New Roman" panose="02020603050405020304" pitchFamily="18" charset="0"/>
              </a:rPr>
              <a:t>управляющего отделением ГУ Банка России по ЦФО. </a:t>
            </a:r>
          </a:p>
        </p:txBody>
      </p:sp>
      <p:sp>
        <p:nvSpPr>
          <p:cNvPr id="4" name="Объект 3"/>
          <p:cNvSpPr>
            <a:spLocks noGrp="1"/>
          </p:cNvSpPr>
          <p:nvPr>
            <p:ph sz="half" idx="2"/>
          </p:nvPr>
        </p:nvSpPr>
        <p:spPr/>
        <p:txBody>
          <a:bodyPr rtlCol="0">
            <a:normAutofit fontScale="77500" lnSpcReduction="20000"/>
          </a:bodyPr>
          <a:lstStyle/>
          <a:p>
            <a:pPr marL="0" indent="0" fontAlgn="auto">
              <a:spcAft>
                <a:spcPts val="0"/>
              </a:spcAft>
              <a:buFont typeface="Arial" pitchFamily="34" charset="0"/>
              <a:buNone/>
              <a:defRPr/>
            </a:pPr>
            <a:r>
              <a:rPr lang="ru-RU" b="1" dirty="0" smtClean="0">
                <a:solidFill>
                  <a:srgbClr val="C00000"/>
                </a:solidFill>
                <a:latin typeface="Times New Roman" panose="02020603050405020304" pitchFamily="18" charset="0"/>
                <a:cs typeface="Times New Roman" panose="02020603050405020304" pitchFamily="18" charset="0"/>
              </a:rPr>
              <a:t>Формат: </a:t>
            </a:r>
            <a:r>
              <a:rPr lang="ru-RU" dirty="0" smtClean="0">
                <a:solidFill>
                  <a:srgbClr val="C00000"/>
                </a:solidFill>
                <a:latin typeface="Times New Roman" panose="02020603050405020304" pitchFamily="18" charset="0"/>
                <a:cs typeface="Times New Roman" panose="02020603050405020304" pitchFamily="18" charset="0"/>
              </a:rPr>
              <a:t>выступление и мастер-классы гостей, выступление обучающихся, модель налогового спора, интерактивная конференция</a:t>
            </a:r>
            <a:endParaRPr lang="ru-RU" dirty="0">
              <a:solidFill>
                <a:srgbClr val="C00000"/>
              </a:solidFill>
              <a:latin typeface="Times New Roman" panose="02020603050405020304" pitchFamily="18" charset="0"/>
              <a:cs typeface="Times New Roman" panose="02020603050405020304" pitchFamily="18" charset="0"/>
            </a:endParaRPr>
          </a:p>
        </p:txBody>
      </p:sp>
      <p:pic>
        <p:nvPicPr>
          <p:cNvPr id="52228" name="Picture 2"/>
          <p:cNvPicPr>
            <a:picLocks noChangeAspect="1" noChangeArrowheads="1"/>
          </p:cNvPicPr>
          <p:nvPr/>
        </p:nvPicPr>
        <p:blipFill>
          <a:blip r:embed="rId2"/>
          <a:srcRect/>
          <a:stretch>
            <a:fillRect/>
          </a:stretch>
        </p:blipFill>
        <p:spPr bwMode="auto">
          <a:xfrm>
            <a:off x="4427538" y="3141663"/>
            <a:ext cx="2592387" cy="1727200"/>
          </a:xfrm>
          <a:prstGeom prst="rect">
            <a:avLst/>
          </a:prstGeom>
          <a:noFill/>
          <a:ln w="9525">
            <a:noFill/>
            <a:miter lim="800000"/>
            <a:headEnd/>
            <a:tailEnd/>
          </a:ln>
        </p:spPr>
      </p:pic>
      <p:pic>
        <p:nvPicPr>
          <p:cNvPr id="52229" name="Picture 3"/>
          <p:cNvPicPr>
            <a:picLocks noChangeAspect="1" noChangeArrowheads="1"/>
          </p:cNvPicPr>
          <p:nvPr/>
        </p:nvPicPr>
        <p:blipFill>
          <a:blip r:embed="rId3"/>
          <a:srcRect/>
          <a:stretch>
            <a:fillRect/>
          </a:stretch>
        </p:blipFill>
        <p:spPr bwMode="auto">
          <a:xfrm>
            <a:off x="6618288" y="4725988"/>
            <a:ext cx="2484437" cy="165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Гражданские процессы</a:t>
            </a:r>
          </a:p>
        </p:txBody>
      </p:sp>
      <p:sp>
        <p:nvSpPr>
          <p:cNvPr id="53250" name="Объект 2"/>
          <p:cNvSpPr>
            <a:spLocks noGrp="1"/>
          </p:cNvSpPr>
          <p:nvPr>
            <p:ph sz="half" idx="1"/>
          </p:nvPr>
        </p:nvSpPr>
        <p:spPr/>
        <p:txBody>
          <a:bodyPr/>
          <a:lstStyle/>
          <a:p>
            <a:pPr marL="0" indent="0" algn="ctr">
              <a:buFont typeface="Arial" charset="0"/>
              <a:buNone/>
            </a:pPr>
            <a:r>
              <a:rPr lang="ru-RU" b="1" smtClean="0">
                <a:solidFill>
                  <a:srgbClr val="C00000"/>
                </a:solidFill>
                <a:latin typeface="Times New Roman" pitchFamily="18" charset="0"/>
                <a:cs typeface="Times New Roman" pitchFamily="18" charset="0"/>
              </a:rPr>
              <a:t>Проведено четыре гражданских процесса, с участием судей, адвокатов в качестве экспертов</a:t>
            </a:r>
          </a:p>
        </p:txBody>
      </p:sp>
      <p:sp>
        <p:nvSpPr>
          <p:cNvPr id="53251" name="Объект 3"/>
          <p:cNvSpPr>
            <a:spLocks noGrp="1"/>
          </p:cNvSpPr>
          <p:nvPr>
            <p:ph sz="half" idx="2"/>
          </p:nvPr>
        </p:nvSpPr>
        <p:spPr/>
        <p:txBody>
          <a:bodyPr/>
          <a:lstStyle/>
          <a:p>
            <a:endParaRPr lang="ru-RU" smtClean="0"/>
          </a:p>
        </p:txBody>
      </p:sp>
      <p:pic>
        <p:nvPicPr>
          <p:cNvPr id="53252" name="Picture 2"/>
          <p:cNvPicPr>
            <a:picLocks noChangeAspect="1" noChangeArrowheads="1"/>
          </p:cNvPicPr>
          <p:nvPr/>
        </p:nvPicPr>
        <p:blipFill>
          <a:blip r:embed="rId2"/>
          <a:srcRect/>
          <a:stretch>
            <a:fillRect/>
          </a:stretch>
        </p:blipFill>
        <p:spPr bwMode="auto">
          <a:xfrm>
            <a:off x="4572000" y="1412875"/>
            <a:ext cx="3732213" cy="2238375"/>
          </a:xfrm>
          <a:prstGeom prst="rect">
            <a:avLst/>
          </a:prstGeom>
          <a:noFill/>
          <a:ln w="9525">
            <a:noFill/>
            <a:miter lim="800000"/>
            <a:headEnd/>
            <a:tailEnd/>
          </a:ln>
        </p:spPr>
      </p:pic>
      <p:pic>
        <p:nvPicPr>
          <p:cNvPr id="53253" name="Picture 3"/>
          <p:cNvPicPr>
            <a:picLocks noChangeAspect="1" noChangeArrowheads="1"/>
          </p:cNvPicPr>
          <p:nvPr/>
        </p:nvPicPr>
        <p:blipFill>
          <a:blip r:embed="rId3" cstate="print"/>
          <a:srcRect/>
          <a:stretch>
            <a:fillRect/>
          </a:stretch>
        </p:blipFill>
        <p:spPr bwMode="auto">
          <a:xfrm>
            <a:off x="854075" y="3860800"/>
            <a:ext cx="4105275" cy="2736850"/>
          </a:xfrm>
          <a:prstGeom prst="rect">
            <a:avLst/>
          </a:prstGeom>
          <a:noFill/>
          <a:ln w="9525">
            <a:noFill/>
            <a:miter lim="800000"/>
            <a:headEnd/>
            <a:tailEnd/>
          </a:ln>
        </p:spPr>
      </p:pic>
      <p:pic>
        <p:nvPicPr>
          <p:cNvPr id="53254" name="Picture 4"/>
          <p:cNvPicPr>
            <a:picLocks noChangeAspect="1" noChangeArrowheads="1"/>
          </p:cNvPicPr>
          <p:nvPr/>
        </p:nvPicPr>
        <p:blipFill>
          <a:blip r:embed="rId4" cstate="print"/>
          <a:srcRect/>
          <a:stretch>
            <a:fillRect/>
          </a:stretch>
        </p:blipFill>
        <p:spPr bwMode="auto">
          <a:xfrm>
            <a:off x="4994275" y="3651250"/>
            <a:ext cx="3779838" cy="252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Административные процессы</a:t>
            </a:r>
          </a:p>
        </p:txBody>
      </p:sp>
      <p:sp>
        <p:nvSpPr>
          <p:cNvPr id="54274" name="Объект 2"/>
          <p:cNvSpPr>
            <a:spLocks noGrp="1"/>
          </p:cNvSpPr>
          <p:nvPr>
            <p:ph sz="half" idx="1"/>
          </p:nvPr>
        </p:nvSpPr>
        <p:spPr/>
        <p:txBody>
          <a:bodyPr/>
          <a:lstStyle/>
          <a:p>
            <a:pPr marL="0" indent="0" algn="ctr">
              <a:buFont typeface="Arial" charset="0"/>
              <a:buNone/>
            </a:pPr>
            <a:r>
              <a:rPr lang="ru-RU" b="1">
                <a:solidFill>
                  <a:srgbClr val="C00000"/>
                </a:solidFill>
                <a:latin typeface="Times New Roman" pitchFamily="18" charset="0"/>
                <a:cs typeface="Times New Roman" pitchFamily="18" charset="0"/>
              </a:rPr>
              <a:t>8</a:t>
            </a:r>
            <a:r>
              <a:rPr lang="ru-RU" b="1" smtClean="0">
                <a:solidFill>
                  <a:srgbClr val="C00000"/>
                </a:solidFill>
                <a:latin typeface="Times New Roman" pitchFamily="18" charset="0"/>
                <a:cs typeface="Times New Roman" pitchFamily="18" charset="0"/>
              </a:rPr>
              <a:t> модельных  административных процесса</a:t>
            </a:r>
          </a:p>
          <a:p>
            <a:pPr marL="0" indent="0" algn="ctr">
              <a:buFont typeface="Arial" charset="0"/>
              <a:buNone/>
            </a:pPr>
            <a:r>
              <a:rPr lang="ru-RU" b="1" dirty="0" smtClean="0">
                <a:solidFill>
                  <a:srgbClr val="C00000"/>
                </a:solidFill>
                <a:latin typeface="Times New Roman" pitchFamily="18" charset="0"/>
                <a:cs typeface="Times New Roman" pitchFamily="18" charset="0"/>
              </a:rPr>
              <a:t>с участием судей, преподавателей в качестве экспертов</a:t>
            </a:r>
          </a:p>
        </p:txBody>
      </p:sp>
      <p:pic>
        <p:nvPicPr>
          <p:cNvPr id="54275" name="Picture 2"/>
          <p:cNvPicPr>
            <a:picLocks noChangeAspect="1" noChangeArrowheads="1"/>
          </p:cNvPicPr>
          <p:nvPr/>
        </p:nvPicPr>
        <p:blipFill>
          <a:blip r:embed="rId2" cstate="print"/>
          <a:srcRect/>
          <a:stretch>
            <a:fillRect/>
          </a:stretch>
        </p:blipFill>
        <p:spPr bwMode="auto">
          <a:xfrm>
            <a:off x="4722813" y="1341438"/>
            <a:ext cx="4392612" cy="2928937"/>
          </a:xfrm>
          <a:prstGeom prst="rect">
            <a:avLst/>
          </a:prstGeom>
          <a:noFill/>
          <a:ln w="9525">
            <a:noFill/>
            <a:miter lim="800000"/>
            <a:headEnd/>
            <a:tailEnd/>
          </a:ln>
        </p:spPr>
      </p:pic>
      <p:pic>
        <p:nvPicPr>
          <p:cNvPr id="54276" name="Picture 3"/>
          <p:cNvPicPr>
            <a:picLocks noChangeAspect="1" noChangeArrowheads="1"/>
          </p:cNvPicPr>
          <p:nvPr/>
        </p:nvPicPr>
        <p:blipFill>
          <a:blip r:embed="rId3"/>
          <a:srcRect/>
          <a:stretch>
            <a:fillRect/>
          </a:stretch>
        </p:blipFill>
        <p:spPr bwMode="auto">
          <a:xfrm>
            <a:off x="5424488" y="4076700"/>
            <a:ext cx="3621087" cy="239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Уголовный процесс</a:t>
            </a:r>
          </a:p>
        </p:txBody>
      </p:sp>
      <p:sp>
        <p:nvSpPr>
          <p:cNvPr id="55298" name="Объект 2"/>
          <p:cNvSpPr>
            <a:spLocks noGrp="1"/>
          </p:cNvSpPr>
          <p:nvPr>
            <p:ph sz="half" idx="1"/>
          </p:nvPr>
        </p:nvSpPr>
        <p:spPr/>
        <p:txBody>
          <a:bodyPr/>
          <a:lstStyle/>
          <a:p>
            <a:pPr marL="0" indent="0" algn="ctr">
              <a:buFont typeface="Arial" charset="0"/>
              <a:buNone/>
            </a:pPr>
            <a:r>
              <a:rPr lang="ru-RU" b="1" smtClean="0">
                <a:solidFill>
                  <a:srgbClr val="C00000"/>
                </a:solidFill>
                <a:latin typeface="Times New Roman" pitchFamily="18" charset="0"/>
                <a:cs typeface="Times New Roman" pitchFamily="18" charset="0"/>
              </a:rPr>
              <a:t>Проведен  показательный уголовный процесс</a:t>
            </a:r>
          </a:p>
          <a:p>
            <a:pPr marL="0" indent="0" algn="ctr">
              <a:buFont typeface="Arial" charset="0"/>
              <a:buNone/>
            </a:pPr>
            <a:r>
              <a:rPr lang="ru-RU" b="1" smtClean="0">
                <a:solidFill>
                  <a:srgbClr val="C00000"/>
                </a:solidFill>
                <a:latin typeface="Times New Roman" pitchFamily="18" charset="0"/>
                <a:cs typeface="Times New Roman" pitchFamily="18" charset="0"/>
              </a:rPr>
              <a:t> (23 мая 2017 года)</a:t>
            </a:r>
          </a:p>
        </p:txBody>
      </p:sp>
      <p:pic>
        <p:nvPicPr>
          <p:cNvPr id="55299" name="Picture 2"/>
          <p:cNvPicPr>
            <a:picLocks noChangeAspect="1" noChangeArrowheads="1"/>
          </p:cNvPicPr>
          <p:nvPr/>
        </p:nvPicPr>
        <p:blipFill>
          <a:blip r:embed="rId3"/>
          <a:srcRect/>
          <a:stretch>
            <a:fillRect/>
          </a:stretch>
        </p:blipFill>
        <p:spPr bwMode="auto">
          <a:xfrm>
            <a:off x="827088" y="3573463"/>
            <a:ext cx="3673475" cy="2447925"/>
          </a:xfrm>
          <a:prstGeom prst="rect">
            <a:avLst/>
          </a:prstGeom>
          <a:noFill/>
          <a:ln w="9525">
            <a:noFill/>
            <a:miter lim="800000"/>
            <a:headEnd/>
            <a:tailEnd/>
          </a:ln>
        </p:spPr>
      </p:pic>
      <p:pic>
        <p:nvPicPr>
          <p:cNvPr id="55300" name="Picture 3"/>
          <p:cNvPicPr>
            <a:picLocks noChangeAspect="1" noChangeArrowheads="1"/>
          </p:cNvPicPr>
          <p:nvPr/>
        </p:nvPicPr>
        <p:blipFill>
          <a:blip r:embed="rId4"/>
          <a:srcRect/>
          <a:stretch>
            <a:fillRect/>
          </a:stretch>
        </p:blipFill>
        <p:spPr bwMode="auto">
          <a:xfrm>
            <a:off x="4521200" y="1196975"/>
            <a:ext cx="3617913" cy="2352675"/>
          </a:xfrm>
          <a:prstGeom prst="rect">
            <a:avLst/>
          </a:prstGeom>
          <a:noFill/>
          <a:ln w="9525">
            <a:noFill/>
            <a:miter lim="800000"/>
            <a:headEnd/>
            <a:tailEnd/>
          </a:ln>
        </p:spPr>
      </p:pic>
      <p:pic>
        <p:nvPicPr>
          <p:cNvPr id="55301" name="Picture 4"/>
          <p:cNvPicPr>
            <a:picLocks noChangeAspect="1" noChangeArrowheads="1"/>
          </p:cNvPicPr>
          <p:nvPr/>
        </p:nvPicPr>
        <p:blipFill>
          <a:blip r:embed="rId5"/>
          <a:srcRect/>
          <a:stretch>
            <a:fillRect/>
          </a:stretch>
        </p:blipFill>
        <p:spPr bwMode="auto">
          <a:xfrm>
            <a:off x="4430713" y="3549650"/>
            <a:ext cx="3708400" cy="2471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Дискуссионный клуб</a:t>
            </a:r>
          </a:p>
        </p:txBody>
      </p:sp>
      <p:sp>
        <p:nvSpPr>
          <p:cNvPr id="3" name="Объект 2"/>
          <p:cNvSpPr>
            <a:spLocks noGrp="1"/>
          </p:cNvSpPr>
          <p:nvPr>
            <p:ph idx="1"/>
          </p:nvPr>
        </p:nvSpPr>
        <p:spPr>
          <a:xfrm>
            <a:off x="457200" y="1600200"/>
            <a:ext cx="4259263" cy="4525963"/>
          </a:xfrm>
        </p:spPr>
        <p:txBody>
          <a:bodyPr rtlCol="0">
            <a:normAutofit lnSpcReduction="10000"/>
          </a:bodyPr>
          <a:lstStyle/>
          <a:p>
            <a:pPr fontAlgn="auto">
              <a:spcAft>
                <a:spcPts val="0"/>
              </a:spcAft>
              <a:buFont typeface="Arial" pitchFamily="34" charset="0"/>
              <a:buChar char="•"/>
              <a:defRPr/>
            </a:pPr>
            <a:r>
              <a:rPr lang="ru-RU" sz="2800" b="1" dirty="0">
                <a:solidFill>
                  <a:srgbClr val="C00000"/>
                </a:solidFill>
                <a:latin typeface="Times New Roman" panose="02020603050405020304" pitchFamily="18" charset="0"/>
                <a:cs typeface="Times New Roman" panose="02020603050405020304" pitchFamily="18" charset="0"/>
              </a:rPr>
              <a:t>24 </a:t>
            </a:r>
            <a:r>
              <a:rPr lang="ru-RU" sz="2800" b="1" dirty="0" smtClean="0">
                <a:solidFill>
                  <a:srgbClr val="C00000"/>
                </a:solidFill>
                <a:latin typeface="Times New Roman" panose="02020603050405020304" pitchFamily="18" charset="0"/>
                <a:cs typeface="Times New Roman" panose="02020603050405020304" pitchFamily="18" charset="0"/>
              </a:rPr>
              <a:t>команды</a:t>
            </a:r>
          </a:p>
          <a:p>
            <a:pPr fontAlgn="auto">
              <a:spcAft>
                <a:spcPts val="0"/>
              </a:spcAft>
              <a:buFont typeface="Arial" pitchFamily="34" charset="0"/>
              <a:buChar char="•"/>
              <a:defRPr/>
            </a:pPr>
            <a:r>
              <a:rPr lang="ru-RU" sz="2800" b="1" dirty="0" smtClean="0">
                <a:solidFill>
                  <a:srgbClr val="C00000"/>
                </a:solidFill>
                <a:latin typeface="Times New Roman" panose="02020603050405020304" pitchFamily="18" charset="0"/>
                <a:cs typeface="Times New Roman" panose="02020603050405020304" pitchFamily="18" charset="0"/>
              </a:rPr>
              <a:t>60 первокурсников</a:t>
            </a:r>
          </a:p>
          <a:p>
            <a:pPr fontAlgn="auto">
              <a:spcAft>
                <a:spcPts val="0"/>
              </a:spcAft>
              <a:buFont typeface="Arial" pitchFamily="34" charset="0"/>
              <a:buChar char="•"/>
              <a:defRPr/>
            </a:pPr>
            <a:r>
              <a:rPr lang="ru-RU" sz="2800" b="1" dirty="0" smtClean="0">
                <a:solidFill>
                  <a:srgbClr val="C00000"/>
                </a:solidFill>
                <a:latin typeface="Times New Roman" panose="02020603050405020304" pitchFamily="18" charset="0"/>
                <a:cs typeface="Times New Roman" panose="02020603050405020304" pitchFamily="18" charset="0"/>
              </a:rPr>
              <a:t>Многообразие тем (Уголовный проступок: за и против, ЕГЭ, Смертная казнь)</a:t>
            </a:r>
          </a:p>
          <a:p>
            <a:pPr fontAlgn="auto">
              <a:spcAft>
                <a:spcPts val="0"/>
              </a:spcAft>
              <a:buFont typeface="Arial" pitchFamily="34" charset="0"/>
              <a:buChar char="•"/>
              <a:defRPr/>
            </a:pPr>
            <a:r>
              <a:rPr lang="ru-RU" sz="2800" b="1" dirty="0" smtClean="0">
                <a:solidFill>
                  <a:srgbClr val="C00000"/>
                </a:solidFill>
                <a:latin typeface="Times New Roman" panose="02020603050405020304" pitchFamily="18" charset="0"/>
                <a:cs typeface="Times New Roman" panose="02020603050405020304" pitchFamily="18" charset="0"/>
              </a:rPr>
              <a:t>Средняя посещаемость – 30 студентов</a:t>
            </a:r>
            <a:endParaRPr lang="ru-RU" sz="2800" b="1" dirty="0">
              <a:solidFill>
                <a:srgbClr val="C00000"/>
              </a:solidFill>
              <a:latin typeface="Times New Roman" panose="02020603050405020304" pitchFamily="18" charset="0"/>
              <a:cs typeface="Times New Roman" panose="02020603050405020304" pitchFamily="18" charset="0"/>
            </a:endParaRPr>
          </a:p>
        </p:txBody>
      </p:sp>
      <p:pic>
        <p:nvPicPr>
          <p:cNvPr id="57347" name="Picture 2"/>
          <p:cNvPicPr>
            <a:picLocks noChangeAspect="1" noChangeArrowheads="1"/>
          </p:cNvPicPr>
          <p:nvPr/>
        </p:nvPicPr>
        <p:blipFill>
          <a:blip r:embed="rId2"/>
          <a:srcRect/>
          <a:stretch>
            <a:fillRect/>
          </a:stretch>
        </p:blipFill>
        <p:spPr bwMode="auto">
          <a:xfrm>
            <a:off x="4284663" y="3884613"/>
            <a:ext cx="3711575" cy="2233612"/>
          </a:xfrm>
          <a:prstGeom prst="rect">
            <a:avLst/>
          </a:prstGeom>
          <a:noFill/>
          <a:ln w="9525">
            <a:noFill/>
            <a:miter lim="800000"/>
            <a:headEnd/>
            <a:tailEnd/>
          </a:ln>
        </p:spPr>
      </p:pic>
      <p:pic>
        <p:nvPicPr>
          <p:cNvPr id="57348" name="Picture 3"/>
          <p:cNvPicPr>
            <a:picLocks noChangeAspect="1" noChangeArrowheads="1"/>
          </p:cNvPicPr>
          <p:nvPr/>
        </p:nvPicPr>
        <p:blipFill>
          <a:blip r:embed="rId3" cstate="print"/>
          <a:srcRect/>
          <a:stretch>
            <a:fillRect/>
          </a:stretch>
        </p:blipFill>
        <p:spPr bwMode="auto">
          <a:xfrm>
            <a:off x="4530725" y="1125538"/>
            <a:ext cx="4140200" cy="275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Юридический книжный клуб</a:t>
            </a:r>
          </a:p>
        </p:txBody>
      </p:sp>
      <p:sp>
        <p:nvSpPr>
          <p:cNvPr id="58370" name="Объект 2"/>
          <p:cNvSpPr>
            <a:spLocks noGrp="1"/>
          </p:cNvSpPr>
          <p:nvPr>
            <p:ph idx="1"/>
          </p:nvPr>
        </p:nvSpPr>
        <p:spPr>
          <a:xfrm>
            <a:off x="457200" y="1600200"/>
            <a:ext cx="9731375" cy="4525963"/>
          </a:xfrm>
        </p:spPr>
        <p:txBody>
          <a:bodyPr/>
          <a:lstStyle/>
          <a:p>
            <a:r>
              <a:rPr lang="ru-RU" sz="2800" b="1" smtClean="0">
                <a:solidFill>
                  <a:srgbClr val="C00000"/>
                </a:solidFill>
                <a:latin typeface="Times New Roman" pitchFamily="18" charset="0"/>
                <a:cs typeface="Times New Roman" pitchFamily="18" charset="0"/>
              </a:rPr>
              <a:t>3 заседания</a:t>
            </a:r>
          </a:p>
          <a:p>
            <a:r>
              <a:rPr lang="ru-RU" sz="2800" b="1" smtClean="0">
                <a:solidFill>
                  <a:srgbClr val="C00000"/>
                </a:solidFill>
                <a:latin typeface="Times New Roman" pitchFamily="18" charset="0"/>
                <a:cs typeface="Times New Roman" pitchFamily="18" charset="0"/>
              </a:rPr>
              <a:t>Формат: </a:t>
            </a:r>
            <a:r>
              <a:rPr lang="ru-RU" sz="2800" smtClean="0">
                <a:solidFill>
                  <a:srgbClr val="C00000"/>
                </a:solidFill>
                <a:latin typeface="Times New Roman" pitchFamily="18" charset="0"/>
                <a:cs typeface="Times New Roman" pitchFamily="18" charset="0"/>
              </a:rPr>
              <a:t>обсуждение книг</a:t>
            </a:r>
          </a:p>
          <a:p>
            <a:r>
              <a:rPr lang="ru-RU" sz="2800" smtClean="0">
                <a:solidFill>
                  <a:srgbClr val="C00000"/>
                </a:solidFill>
                <a:latin typeface="Times New Roman" pitchFamily="18" charset="0"/>
                <a:cs typeface="Times New Roman" pitchFamily="18" charset="0"/>
              </a:rPr>
              <a:t>Среднее количество студентов – </a:t>
            </a:r>
            <a:r>
              <a:rPr lang="ru-RU" sz="2800" b="1" smtClean="0">
                <a:solidFill>
                  <a:srgbClr val="C00000"/>
                </a:solidFill>
                <a:latin typeface="Times New Roman" pitchFamily="18" charset="0"/>
                <a:cs typeface="Times New Roman" pitchFamily="18" charset="0"/>
              </a:rPr>
              <a:t>15 человек</a:t>
            </a:r>
          </a:p>
        </p:txBody>
      </p:sp>
      <p:pic>
        <p:nvPicPr>
          <p:cNvPr id="58371" name="Picture 2"/>
          <p:cNvPicPr>
            <a:picLocks noChangeAspect="1" noChangeArrowheads="1"/>
          </p:cNvPicPr>
          <p:nvPr/>
        </p:nvPicPr>
        <p:blipFill>
          <a:blip r:embed="rId2" cstate="print"/>
          <a:srcRect/>
          <a:stretch>
            <a:fillRect/>
          </a:stretch>
        </p:blipFill>
        <p:spPr bwMode="auto">
          <a:xfrm>
            <a:off x="493713" y="3149600"/>
            <a:ext cx="4173537" cy="2781300"/>
          </a:xfrm>
          <a:prstGeom prst="rect">
            <a:avLst/>
          </a:prstGeom>
          <a:noFill/>
          <a:ln w="9525">
            <a:noFill/>
            <a:miter lim="800000"/>
            <a:headEnd/>
            <a:tailEnd/>
          </a:ln>
        </p:spPr>
      </p:pic>
      <p:pic>
        <p:nvPicPr>
          <p:cNvPr id="58372" name="Picture 3"/>
          <p:cNvPicPr>
            <a:picLocks noChangeAspect="1" noChangeArrowheads="1"/>
          </p:cNvPicPr>
          <p:nvPr/>
        </p:nvPicPr>
        <p:blipFill>
          <a:blip r:embed="rId3"/>
          <a:srcRect/>
          <a:stretch>
            <a:fillRect/>
          </a:stretch>
        </p:blipFill>
        <p:spPr bwMode="auto">
          <a:xfrm>
            <a:off x="4635500" y="3105150"/>
            <a:ext cx="4203700" cy="280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Заголовок 1"/>
          <p:cNvSpPr>
            <a:spLocks noGrp="1"/>
          </p:cNvSpPr>
          <p:nvPr>
            <p:ph type="title"/>
          </p:nvPr>
        </p:nvSpPr>
        <p:spPr>
          <a:xfrm>
            <a:off x="179388" y="549275"/>
            <a:ext cx="8229600" cy="1143000"/>
          </a:xfrm>
        </p:spPr>
        <p:txBody>
          <a:bodyPr/>
          <a:lstStyle/>
          <a:p>
            <a:r>
              <a:rPr lang="en-US" sz="3200" b="1" smtClean="0">
                <a:solidFill>
                  <a:srgbClr val="C00000"/>
                </a:solidFill>
                <a:latin typeface="Times New Roman" pitchFamily="18" charset="0"/>
                <a:cs typeface="Times New Roman" pitchFamily="18" charset="0"/>
              </a:rPr>
              <a:t>Legal English Club</a:t>
            </a:r>
            <a:br>
              <a:rPr lang="en-US" sz="3200" b="1" smtClean="0">
                <a:solidFill>
                  <a:srgbClr val="C00000"/>
                </a:solidFill>
                <a:latin typeface="Times New Roman" pitchFamily="18" charset="0"/>
                <a:cs typeface="Times New Roman" pitchFamily="18" charset="0"/>
              </a:rPr>
            </a:br>
            <a:endParaRPr lang="ru-RU" sz="3200" b="1" smtClean="0">
              <a:solidFill>
                <a:srgbClr val="C00000"/>
              </a:solidFill>
              <a:latin typeface="Times New Roman" pitchFamily="18" charset="0"/>
              <a:cs typeface="Times New Roman" pitchFamily="18" charset="0"/>
            </a:endParaRPr>
          </a:p>
        </p:txBody>
      </p:sp>
      <p:sp>
        <p:nvSpPr>
          <p:cNvPr id="59394" name="Объект 2"/>
          <p:cNvSpPr>
            <a:spLocks noGrp="1"/>
          </p:cNvSpPr>
          <p:nvPr>
            <p:ph idx="1"/>
          </p:nvPr>
        </p:nvSpPr>
        <p:spPr/>
        <p:txBody>
          <a:bodyPr/>
          <a:lstStyle/>
          <a:p>
            <a:r>
              <a:rPr lang="ru-RU" b="1" smtClean="0">
                <a:solidFill>
                  <a:srgbClr val="C00000"/>
                </a:solidFill>
                <a:latin typeface="Times New Roman" pitchFamily="18" charset="0"/>
                <a:cs typeface="Times New Roman" pitchFamily="18" charset="0"/>
              </a:rPr>
              <a:t>5 заседаний с большим набором тем</a:t>
            </a:r>
          </a:p>
          <a:p>
            <a:r>
              <a:rPr lang="ru-RU" b="1" smtClean="0">
                <a:solidFill>
                  <a:srgbClr val="C00000"/>
                </a:solidFill>
                <a:latin typeface="Times New Roman" pitchFamily="18" charset="0"/>
                <a:cs typeface="Times New Roman" pitchFamily="18" charset="0"/>
              </a:rPr>
              <a:t>Среднее количество студентов – 15 человек</a:t>
            </a:r>
          </a:p>
          <a:p>
            <a:endParaRPr lang="ru-RU" b="1" smtClean="0">
              <a:solidFill>
                <a:srgbClr val="C00000"/>
              </a:solidFill>
              <a:latin typeface="Times New Roman" pitchFamily="18" charset="0"/>
              <a:cs typeface="Times New Roman" pitchFamily="18" charset="0"/>
            </a:endParaRPr>
          </a:p>
        </p:txBody>
      </p:sp>
      <p:pic>
        <p:nvPicPr>
          <p:cNvPr id="59395" name="Picture 2"/>
          <p:cNvPicPr>
            <a:picLocks noChangeAspect="1" noChangeArrowheads="1"/>
          </p:cNvPicPr>
          <p:nvPr/>
        </p:nvPicPr>
        <p:blipFill>
          <a:blip r:embed="rId2"/>
          <a:srcRect/>
          <a:stretch>
            <a:fillRect/>
          </a:stretch>
        </p:blipFill>
        <p:spPr bwMode="auto">
          <a:xfrm>
            <a:off x="1135063" y="3362325"/>
            <a:ext cx="4035425" cy="2687638"/>
          </a:xfrm>
          <a:prstGeom prst="rect">
            <a:avLst/>
          </a:prstGeom>
          <a:noFill/>
          <a:ln w="9525">
            <a:noFill/>
            <a:miter lim="800000"/>
            <a:headEnd/>
            <a:tailEnd/>
          </a:ln>
        </p:spPr>
      </p:pic>
      <p:pic>
        <p:nvPicPr>
          <p:cNvPr id="59396" name="Picture 3"/>
          <p:cNvPicPr>
            <a:picLocks noChangeAspect="1" noChangeArrowheads="1"/>
          </p:cNvPicPr>
          <p:nvPr/>
        </p:nvPicPr>
        <p:blipFill>
          <a:blip r:embed="rId3"/>
          <a:srcRect/>
          <a:stretch>
            <a:fillRect/>
          </a:stretch>
        </p:blipFill>
        <p:spPr bwMode="auto">
          <a:xfrm>
            <a:off x="798513" y="404813"/>
            <a:ext cx="1292225" cy="1293812"/>
          </a:xfrm>
          <a:prstGeom prst="rect">
            <a:avLst/>
          </a:prstGeom>
          <a:noFill/>
          <a:ln w="9525">
            <a:noFill/>
            <a:miter lim="800000"/>
            <a:headEnd/>
            <a:tailEnd/>
          </a:ln>
        </p:spPr>
      </p:pic>
      <p:pic>
        <p:nvPicPr>
          <p:cNvPr id="59397" name="Picture 4"/>
          <p:cNvPicPr>
            <a:picLocks noChangeAspect="1" noChangeArrowheads="1"/>
          </p:cNvPicPr>
          <p:nvPr/>
        </p:nvPicPr>
        <p:blipFill>
          <a:blip r:embed="rId4" cstate="print"/>
          <a:srcRect/>
          <a:stretch>
            <a:fillRect/>
          </a:stretch>
        </p:blipFill>
        <p:spPr bwMode="auto">
          <a:xfrm>
            <a:off x="5089525" y="3362325"/>
            <a:ext cx="4054475" cy="268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Заголовок 1"/>
          <p:cNvSpPr>
            <a:spLocks noGrp="1"/>
          </p:cNvSpPr>
          <p:nvPr>
            <p:ph type="title"/>
          </p:nvPr>
        </p:nvSpPr>
        <p:spPr/>
        <p:txBody>
          <a:bodyPr/>
          <a:lstStyle/>
          <a:p>
            <a:r>
              <a:rPr lang="ru-RU" sz="3200" b="1" smtClean="0">
                <a:solidFill>
                  <a:srgbClr val="C00000"/>
                </a:solidFill>
                <a:latin typeface="Times New Roman" pitchFamily="18" charset="0"/>
                <a:cs typeface="Times New Roman" pitchFamily="18" charset="0"/>
              </a:rPr>
              <a:t>Студенческий конкурс по медиации </a:t>
            </a:r>
            <a:br>
              <a:rPr lang="ru-RU" sz="3200" b="1" smtClean="0">
                <a:solidFill>
                  <a:srgbClr val="C00000"/>
                </a:solidFill>
                <a:latin typeface="Times New Roman" pitchFamily="18" charset="0"/>
                <a:cs typeface="Times New Roman" pitchFamily="18" charset="0"/>
              </a:rPr>
            </a:br>
            <a:r>
              <a:rPr lang="ru-RU" sz="3200" b="1" smtClean="0">
                <a:solidFill>
                  <a:srgbClr val="C00000"/>
                </a:solidFill>
                <a:latin typeface="Times New Roman" pitchFamily="18" charset="0"/>
                <a:cs typeface="Times New Roman" pitchFamily="18" charset="0"/>
              </a:rPr>
              <a:t>(6 апреля)</a:t>
            </a:r>
          </a:p>
        </p:txBody>
      </p:sp>
      <p:pic>
        <p:nvPicPr>
          <p:cNvPr id="60418" name="Picture 2"/>
          <p:cNvPicPr>
            <a:picLocks noChangeAspect="1" noChangeArrowheads="1"/>
          </p:cNvPicPr>
          <p:nvPr/>
        </p:nvPicPr>
        <p:blipFill>
          <a:blip r:embed="rId2" cstate="print"/>
          <a:srcRect/>
          <a:stretch>
            <a:fillRect/>
          </a:stretch>
        </p:blipFill>
        <p:spPr bwMode="auto">
          <a:xfrm>
            <a:off x="250825" y="2274888"/>
            <a:ext cx="5118100" cy="3413125"/>
          </a:xfrm>
          <a:prstGeom prst="rect">
            <a:avLst/>
          </a:prstGeom>
          <a:noFill/>
          <a:ln w="9525">
            <a:noFill/>
            <a:miter lim="800000"/>
            <a:headEnd/>
            <a:tailEnd/>
          </a:ln>
        </p:spPr>
      </p:pic>
      <p:pic>
        <p:nvPicPr>
          <p:cNvPr id="60419" name="Picture 3"/>
          <p:cNvPicPr>
            <a:picLocks noChangeAspect="1" noChangeArrowheads="1"/>
          </p:cNvPicPr>
          <p:nvPr/>
        </p:nvPicPr>
        <p:blipFill>
          <a:blip r:embed="rId3"/>
          <a:srcRect/>
          <a:stretch>
            <a:fillRect/>
          </a:stretch>
        </p:blipFill>
        <p:spPr bwMode="auto">
          <a:xfrm>
            <a:off x="5148263" y="1484313"/>
            <a:ext cx="3689350" cy="2460625"/>
          </a:xfrm>
          <a:prstGeom prst="rect">
            <a:avLst/>
          </a:prstGeom>
          <a:noFill/>
          <a:ln w="9525">
            <a:noFill/>
            <a:miter lim="800000"/>
            <a:headEnd/>
            <a:tailEnd/>
          </a:ln>
        </p:spPr>
      </p:pic>
      <p:pic>
        <p:nvPicPr>
          <p:cNvPr id="60420" name="Picture 4"/>
          <p:cNvPicPr>
            <a:picLocks noChangeAspect="1" noChangeArrowheads="1"/>
          </p:cNvPicPr>
          <p:nvPr/>
        </p:nvPicPr>
        <p:blipFill>
          <a:blip r:embed="rId4"/>
          <a:srcRect/>
          <a:stretch>
            <a:fillRect/>
          </a:stretch>
        </p:blipFill>
        <p:spPr bwMode="auto">
          <a:xfrm>
            <a:off x="5148263" y="3981450"/>
            <a:ext cx="3694112" cy="246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457200" y="115888"/>
            <a:ext cx="8229600" cy="1143000"/>
          </a:xfrm>
        </p:spPr>
        <p:txBody>
          <a:bodyPr/>
          <a:lstStyle/>
          <a:p>
            <a:r>
              <a:rPr lang="ru-RU" sz="3600" b="1" smtClean="0">
                <a:solidFill>
                  <a:srgbClr val="FF0000"/>
                </a:solidFill>
                <a:latin typeface="Book Antiqua" pitchFamily="18" charset="0"/>
              </a:rPr>
              <a:t>МОНОГРАФИИ - 17</a:t>
            </a:r>
          </a:p>
        </p:txBody>
      </p:sp>
      <p:sp>
        <p:nvSpPr>
          <p:cNvPr id="3" name="Объект 2"/>
          <p:cNvSpPr>
            <a:spLocks noGrp="1"/>
          </p:cNvSpPr>
          <p:nvPr>
            <p:ph idx="1"/>
          </p:nvPr>
        </p:nvSpPr>
        <p:spPr>
          <a:xfrm>
            <a:off x="457200" y="1125538"/>
            <a:ext cx="8229600" cy="5399087"/>
          </a:xfrm>
        </p:spPr>
        <p:txBody>
          <a:bodyPr rtlCol="0">
            <a:normAutofit fontScale="77500" lnSpcReduction="20000"/>
          </a:bodyPr>
          <a:lstStyle/>
          <a:p>
            <a:pPr algn="just" fontAlgn="auto">
              <a:spcAft>
                <a:spcPts val="0"/>
              </a:spcAft>
              <a:buFont typeface="Arial" pitchFamily="34" charset="0"/>
              <a:buChar char="•"/>
              <a:defRPr/>
            </a:pPr>
            <a:r>
              <a:rPr lang="ru-RU" sz="1900" b="1" dirty="0" smtClean="0">
                <a:solidFill>
                  <a:srgbClr val="C00000"/>
                </a:solidFill>
                <a:latin typeface="Book Antiqua" panose="02040602050305030304" pitchFamily="18" charset="0"/>
              </a:rPr>
              <a:t>Баев О.Я. </a:t>
            </a:r>
            <a:r>
              <a:rPr lang="ru-RU" sz="1900" dirty="0" smtClean="0">
                <a:solidFill>
                  <a:srgbClr val="C00000"/>
                </a:solidFill>
                <a:latin typeface="Book Antiqua" panose="02040602050305030304" pitchFamily="18" charset="0"/>
              </a:rPr>
              <a:t>Защита доказательств в уголовном судопроизводстве: монография / О. Я. Баев. – Москва: Проспект, 2017. – 216 с. (12,6 </a:t>
            </a:r>
            <a:r>
              <a:rPr lang="ru-RU" sz="1900" dirty="0" err="1" smtClean="0">
                <a:solidFill>
                  <a:srgbClr val="C00000"/>
                </a:solidFill>
                <a:latin typeface="Book Antiqua" panose="02040602050305030304" pitchFamily="18" charset="0"/>
              </a:rPr>
              <a:t>п.л</a:t>
            </a:r>
            <a:r>
              <a:rPr lang="ru-RU" sz="19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900" b="1" dirty="0" smtClean="0">
                <a:solidFill>
                  <a:srgbClr val="C00000"/>
                </a:solidFill>
                <a:latin typeface="Book Antiqua" panose="02040602050305030304" pitchFamily="18" charset="0"/>
              </a:rPr>
              <a:t>Баев М.О., Баев О.Я. </a:t>
            </a:r>
            <a:r>
              <a:rPr lang="ru-RU" sz="1900" dirty="0" smtClean="0">
                <a:solidFill>
                  <a:srgbClr val="C00000"/>
                </a:solidFill>
                <a:latin typeface="Book Antiqua" panose="02040602050305030304" pitchFamily="18" charset="0"/>
              </a:rPr>
              <a:t>Злоупотребление правом в досудебном производстве по уголовным делам. Монография. – М.: Проспект, 2017. – 216 с. (12,6 </a:t>
            </a:r>
            <a:r>
              <a:rPr lang="ru-RU" sz="1900" dirty="0" err="1" smtClean="0">
                <a:solidFill>
                  <a:srgbClr val="C00000"/>
                </a:solidFill>
                <a:latin typeface="Book Antiqua" panose="02040602050305030304" pitchFamily="18" charset="0"/>
              </a:rPr>
              <a:t>п.л</a:t>
            </a:r>
            <a:r>
              <a:rPr lang="ru-RU" sz="19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900" b="1" dirty="0" smtClean="0">
                <a:solidFill>
                  <a:srgbClr val="C00000"/>
                </a:solidFill>
                <a:latin typeface="Book Antiqua" panose="02040602050305030304" pitchFamily="18" charset="0"/>
              </a:rPr>
              <a:t>Баев О.Я. </a:t>
            </a:r>
            <a:r>
              <a:rPr lang="ru-RU" sz="1900" dirty="0" smtClean="0">
                <a:solidFill>
                  <a:srgbClr val="C00000"/>
                </a:solidFill>
                <a:latin typeface="Book Antiqua" panose="02040602050305030304" pitchFamily="18" charset="0"/>
              </a:rPr>
              <a:t>Следователь (основы теории и практики деятельности). Монография. – М.: Прометей, 2017 г. – 480 с. (27,9 </a:t>
            </a:r>
            <a:r>
              <a:rPr lang="ru-RU" sz="1900" dirty="0" err="1" smtClean="0">
                <a:solidFill>
                  <a:srgbClr val="C00000"/>
                </a:solidFill>
                <a:latin typeface="Book Antiqua" panose="02040602050305030304" pitchFamily="18" charset="0"/>
              </a:rPr>
              <a:t>п.л</a:t>
            </a:r>
            <a:r>
              <a:rPr lang="ru-RU" sz="19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800" b="1" dirty="0" smtClean="0">
                <a:solidFill>
                  <a:srgbClr val="C00000"/>
                </a:solidFill>
                <a:latin typeface="Book Antiqua" panose="02040602050305030304" pitchFamily="18" charset="0"/>
              </a:rPr>
              <a:t>Бирюков П.Н. </a:t>
            </a:r>
            <a:r>
              <a:rPr lang="ru-RU" sz="1800" dirty="0" smtClean="0">
                <a:solidFill>
                  <a:srgbClr val="C00000"/>
                </a:solidFill>
                <a:latin typeface="Book Antiqua" panose="02040602050305030304" pitchFamily="18" charset="0"/>
              </a:rPr>
              <a:t>Пресечение коррупции в органах прокуратуры ФРГ и Испании // Коррупция: коллективная монография с иностранным участием / отв. ред. В.А. Бублик. - Екатеринбург: Изд-во УГЮУ, 2017. С. 17-49. (2 </a:t>
            </a:r>
            <a:r>
              <a:rPr lang="ru-RU" sz="1800" dirty="0" err="1" smtClean="0">
                <a:solidFill>
                  <a:srgbClr val="C00000"/>
                </a:solidFill>
                <a:latin typeface="Book Antiqua" panose="02040602050305030304" pitchFamily="18" charset="0"/>
              </a:rPr>
              <a:t>п.л</a:t>
            </a:r>
            <a:r>
              <a:rPr lang="ru-RU" sz="18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800" b="1" dirty="0" smtClean="0">
                <a:solidFill>
                  <a:srgbClr val="C00000"/>
                </a:solidFill>
                <a:latin typeface="Book Antiqua" panose="02040602050305030304" pitchFamily="18" charset="0"/>
              </a:rPr>
              <a:t>Галушко Д.В. </a:t>
            </a:r>
            <a:r>
              <a:rPr lang="ru-RU" sz="1800" dirty="0" smtClean="0">
                <a:solidFill>
                  <a:srgbClr val="C00000"/>
                </a:solidFill>
                <a:latin typeface="Book Antiqua" panose="02040602050305030304" pitchFamily="18" charset="0"/>
              </a:rPr>
              <a:t>Международно-правовые проблемы </a:t>
            </a:r>
            <a:r>
              <a:rPr lang="ru-RU" sz="1800" dirty="0" err="1" smtClean="0">
                <a:solidFill>
                  <a:srgbClr val="C00000"/>
                </a:solidFill>
                <a:latin typeface="Book Antiqua" panose="02040602050305030304" pitchFamily="18" charset="0"/>
              </a:rPr>
              <a:t>правосубъектности</a:t>
            </a:r>
            <a:r>
              <a:rPr lang="ru-RU" sz="1800" dirty="0" smtClean="0">
                <a:solidFill>
                  <a:srgbClr val="C00000"/>
                </a:solidFill>
                <a:latin typeface="Book Antiqua" panose="02040602050305030304" pitchFamily="18" charset="0"/>
              </a:rPr>
              <a:t> государств (на примере Ирландии). - М.: </a:t>
            </a:r>
            <a:r>
              <a:rPr lang="ru-RU" sz="1800" dirty="0" err="1" smtClean="0">
                <a:solidFill>
                  <a:srgbClr val="C00000"/>
                </a:solidFill>
                <a:latin typeface="Book Antiqua" panose="02040602050305030304" pitchFamily="18" charset="0"/>
              </a:rPr>
              <a:t>Юрлитинформ</a:t>
            </a:r>
            <a:r>
              <a:rPr lang="ru-RU" sz="1800" dirty="0" smtClean="0">
                <a:solidFill>
                  <a:srgbClr val="C00000"/>
                </a:solidFill>
                <a:latin typeface="Book Antiqua" panose="02040602050305030304" pitchFamily="18" charset="0"/>
              </a:rPr>
              <a:t>, 2017. - 224 с. (14 </a:t>
            </a:r>
            <a:r>
              <a:rPr lang="ru-RU" sz="1800" dirty="0" err="1" smtClean="0">
                <a:solidFill>
                  <a:srgbClr val="C00000"/>
                </a:solidFill>
                <a:latin typeface="Book Antiqua" panose="02040602050305030304" pitchFamily="18" charset="0"/>
              </a:rPr>
              <a:t>п.л</a:t>
            </a:r>
            <a:r>
              <a:rPr lang="ru-RU" sz="18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800" b="1" dirty="0" smtClean="0">
                <a:solidFill>
                  <a:srgbClr val="C00000"/>
                </a:solidFill>
                <a:latin typeface="Book Antiqua" panose="02040602050305030304" pitchFamily="18" charset="0"/>
              </a:rPr>
              <a:t>Галушко Д.В. </a:t>
            </a:r>
            <a:r>
              <a:rPr lang="ru-RU" sz="1800" dirty="0" smtClean="0">
                <a:solidFill>
                  <a:srgbClr val="C00000"/>
                </a:solidFill>
                <a:latin typeface="Book Antiqua" panose="02040602050305030304" pitchFamily="18" charset="0"/>
              </a:rPr>
              <a:t>Трансформация органов публичной власти Ирландии в связи с вступлением в Европейский Союз // Интернационализация конституционного права: современные тенденции. Коллективная монография. - М.: ИГП РАН, 2017. - С. 194-200. (0,4 </a:t>
            </a:r>
            <a:r>
              <a:rPr lang="ru-RU" sz="1800" dirty="0" err="1" smtClean="0">
                <a:solidFill>
                  <a:srgbClr val="C00000"/>
                </a:solidFill>
                <a:latin typeface="Book Antiqua" panose="02040602050305030304" pitchFamily="18" charset="0"/>
              </a:rPr>
              <a:t>п.л</a:t>
            </a:r>
            <a:r>
              <a:rPr lang="ru-RU" sz="18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800" b="1" dirty="0">
                <a:solidFill>
                  <a:srgbClr val="C00000"/>
                </a:solidFill>
                <a:latin typeface="Book Antiqua" panose="02040602050305030304" pitchFamily="18" charset="0"/>
              </a:rPr>
              <a:t>Гриценко В.В. </a:t>
            </a:r>
            <a:r>
              <a:rPr lang="ru-RU" sz="1800" dirty="0">
                <a:solidFill>
                  <a:srgbClr val="C00000"/>
                </a:solidFill>
                <a:latin typeface="Book Antiqua" panose="02040602050305030304" pitchFamily="18" charset="0"/>
              </a:rPr>
              <a:t>Актуальные проблемы управления дефицитом бюджета. Управление бюджетными ресурсами и доходами (правовой аспект): монография /под общей ред. проф., </a:t>
            </a:r>
            <a:r>
              <a:rPr lang="ru-RU" sz="1800" dirty="0" err="1">
                <a:solidFill>
                  <a:srgbClr val="C00000"/>
                </a:solidFill>
                <a:latin typeface="Book Antiqua" panose="02040602050305030304" pitchFamily="18" charset="0"/>
              </a:rPr>
              <a:t>засл</a:t>
            </a:r>
            <a:r>
              <a:rPr lang="ru-RU" sz="1800" dirty="0">
                <a:solidFill>
                  <a:srgbClr val="C00000"/>
                </a:solidFill>
                <a:latin typeface="Book Antiqua" panose="02040602050305030304" pitchFamily="18" charset="0"/>
              </a:rPr>
              <a:t>. юриста РФ Запольского С.В., рук. авт. кол-ва, </a:t>
            </a:r>
            <a:r>
              <a:rPr lang="ru-RU" sz="1800" dirty="0" err="1">
                <a:solidFill>
                  <a:srgbClr val="C00000"/>
                </a:solidFill>
                <a:latin typeface="Book Antiqua" panose="02040602050305030304" pitchFamily="18" charset="0"/>
              </a:rPr>
              <a:t>д.ю.н</a:t>
            </a:r>
            <a:r>
              <a:rPr lang="ru-RU" sz="1800" dirty="0">
                <a:solidFill>
                  <a:srgbClr val="C00000"/>
                </a:solidFill>
                <a:latin typeface="Book Antiqua" panose="02040602050305030304" pitchFamily="18" charset="0"/>
              </a:rPr>
              <a:t>. Пешкова Х.В. –М.: Прометей, 2017. С. 328-360. (Всего 392 с.).</a:t>
            </a:r>
            <a:endParaRPr lang="ru-RU" sz="1800" dirty="0" smtClean="0">
              <a:solidFill>
                <a:srgbClr val="C00000"/>
              </a:solidFill>
              <a:latin typeface="Book Antiqua" panose="02040602050305030304" pitchFamily="18" charset="0"/>
            </a:endParaRPr>
          </a:p>
          <a:p>
            <a:pPr algn="just" fontAlgn="auto">
              <a:spcAft>
                <a:spcPts val="0"/>
              </a:spcAft>
              <a:buFont typeface="Arial" pitchFamily="34" charset="0"/>
              <a:buChar char="•"/>
              <a:defRPr/>
            </a:pPr>
            <a:r>
              <a:rPr lang="ru-RU" sz="1800" b="1" dirty="0" smtClean="0">
                <a:solidFill>
                  <a:srgbClr val="C00000"/>
                </a:solidFill>
                <a:latin typeface="Book Antiqua" panose="02040602050305030304" pitchFamily="18" charset="0"/>
              </a:rPr>
              <a:t>Денисенко В.В. </a:t>
            </a:r>
            <a:r>
              <a:rPr lang="ru-RU" sz="1800" dirty="0" smtClean="0">
                <a:solidFill>
                  <a:srgbClr val="C00000"/>
                </a:solidFill>
                <a:latin typeface="Book Antiqua" panose="02040602050305030304" pitchFamily="18" charset="0"/>
              </a:rPr>
              <a:t>Новое понимание правового регулирования в условиях </a:t>
            </a:r>
            <a:r>
              <a:rPr lang="ru-RU" sz="1800" dirty="0" err="1" smtClean="0">
                <a:solidFill>
                  <a:srgbClr val="C00000"/>
                </a:solidFill>
                <a:latin typeface="Book Antiqua" panose="02040602050305030304" pitchFamily="18" charset="0"/>
              </a:rPr>
              <a:t>юридификации</a:t>
            </a:r>
            <a:r>
              <a:rPr lang="ru-RU" sz="1800" dirty="0" smtClean="0">
                <a:solidFill>
                  <a:srgbClr val="C00000"/>
                </a:solidFill>
                <a:latin typeface="Book Antiqua" panose="02040602050305030304" pitchFamily="18" charset="0"/>
              </a:rPr>
              <a:t> общества // Эффективность правового регулирования: монография / под общ. ред. А.В. Полякова, В.В. Денисенко, М.А. Беляева. Москва: Проспект, 2017. С.133-152. (1,2 </a:t>
            </a:r>
            <a:r>
              <a:rPr lang="ru-RU" sz="1800" dirty="0" err="1" smtClean="0">
                <a:solidFill>
                  <a:srgbClr val="C00000"/>
                </a:solidFill>
                <a:latin typeface="Book Antiqua" panose="02040602050305030304" pitchFamily="18" charset="0"/>
              </a:rPr>
              <a:t>п.л</a:t>
            </a:r>
            <a:r>
              <a:rPr lang="ru-RU" sz="18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800" b="1" dirty="0">
                <a:solidFill>
                  <a:srgbClr val="C00000"/>
                </a:solidFill>
                <a:latin typeface="Book Antiqua" panose="02040602050305030304" pitchFamily="18" charset="0"/>
              </a:rPr>
              <a:t>Ефремов А.А. </a:t>
            </a:r>
            <a:r>
              <a:rPr lang="ru-RU" sz="1800" dirty="0">
                <a:solidFill>
                  <a:srgbClr val="C00000"/>
                </a:solidFill>
                <a:latin typeface="Book Antiqua" panose="02040602050305030304" pitchFamily="18" charset="0"/>
              </a:rPr>
              <a:t>Защита государственного суверенитета Российской Федерации в информационном пространстве : монография / А.А. Ефремов. — М. : Норма, 2017. — 128 с. (8 </a:t>
            </a:r>
            <a:r>
              <a:rPr lang="ru-RU" sz="1800" dirty="0" err="1">
                <a:solidFill>
                  <a:srgbClr val="C00000"/>
                </a:solidFill>
                <a:latin typeface="Book Antiqua" panose="02040602050305030304" pitchFamily="18" charset="0"/>
              </a:rPr>
              <a:t>п.л</a:t>
            </a:r>
            <a:r>
              <a:rPr lang="ru-RU" sz="1800" dirty="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1800" b="1" dirty="0">
                <a:solidFill>
                  <a:srgbClr val="C00000"/>
                </a:solidFill>
                <a:latin typeface="Book Antiqua" panose="02040602050305030304" pitchFamily="18" charset="0"/>
              </a:rPr>
              <a:t>Зотов Д.В. </a:t>
            </a:r>
            <a:r>
              <a:rPr lang="ru-RU" sz="1800" dirty="0">
                <a:solidFill>
                  <a:srgbClr val="C00000"/>
                </a:solidFill>
                <a:latin typeface="Book Antiqua" panose="02040602050305030304" pitchFamily="18" charset="0"/>
              </a:rPr>
              <a:t>Пределы доказывания в уголовном судопроизводстве: монография / Д.В. Зотов. Воронеж: Издательский дом ВГУ, 2017.–222 с</a:t>
            </a:r>
            <a:r>
              <a:rPr lang="ru-RU" sz="1800" dirty="0" smtClean="0">
                <a:solidFill>
                  <a:srgbClr val="C00000"/>
                </a:solidFill>
                <a:latin typeface="Book Antiqua" panose="02040602050305030304" pitchFamily="18" charset="0"/>
              </a:rPr>
              <a:t>. </a:t>
            </a:r>
          </a:p>
          <a:p>
            <a:pPr marL="0" indent="0" algn="just" fontAlgn="auto">
              <a:spcAft>
                <a:spcPts val="0"/>
              </a:spcAft>
              <a:buFont typeface="Arial" pitchFamily="34" charset="0"/>
              <a:buNone/>
              <a:defRPr/>
            </a:pPr>
            <a:endParaRPr lang="ru-RU" sz="1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Объект 2"/>
          <p:cNvSpPr>
            <a:spLocks noGrp="1"/>
          </p:cNvSpPr>
          <p:nvPr>
            <p:ph idx="1"/>
          </p:nvPr>
        </p:nvSpPr>
        <p:spPr>
          <a:xfrm>
            <a:off x="0" y="188913"/>
            <a:ext cx="8624888" cy="2808287"/>
          </a:xfrm>
        </p:spPr>
        <p:txBody>
          <a:bodyPr/>
          <a:lstStyle/>
          <a:p>
            <a:pPr marL="0" indent="0" algn="just">
              <a:buFont typeface="Arial" charset="0"/>
              <a:buNone/>
            </a:pPr>
            <a:r>
              <a:rPr lang="ru-RU" sz="2400" b="1" smtClean="0">
                <a:solidFill>
                  <a:srgbClr val="C00000"/>
                </a:solidFill>
                <a:latin typeface="Times New Roman" pitchFamily="18" charset="0"/>
                <a:cs typeface="Times New Roman" pitchFamily="18" charset="0"/>
              </a:rPr>
              <a:t>Татьяна Цурган</a:t>
            </a:r>
            <a:r>
              <a:rPr lang="en-US" sz="2400" b="1" smtClean="0">
                <a:solidFill>
                  <a:srgbClr val="C00000"/>
                </a:solidFill>
                <a:latin typeface="Times New Roman" pitchFamily="18" charset="0"/>
                <a:cs typeface="Times New Roman" pitchFamily="18" charset="0"/>
              </a:rPr>
              <a:t> - </a:t>
            </a:r>
            <a:r>
              <a:rPr lang="ru-RU" sz="2400" smtClean="0">
                <a:solidFill>
                  <a:srgbClr val="C00000"/>
                </a:solidFill>
                <a:latin typeface="Times New Roman" pitchFamily="18" charset="0"/>
                <a:cs typeface="Times New Roman" pitchFamily="18" charset="0"/>
              </a:rPr>
              <a:t>победитель секции "Административное право" на </a:t>
            </a:r>
            <a:r>
              <a:rPr lang="ru-RU" sz="2400" b="1" smtClean="0">
                <a:solidFill>
                  <a:srgbClr val="C00000"/>
                </a:solidFill>
                <a:latin typeface="Times New Roman" pitchFamily="18" charset="0"/>
                <a:cs typeface="Times New Roman" pitchFamily="18" charset="0"/>
              </a:rPr>
              <a:t>XVI Международной конференции молодых ученых «Традиции и новации в системе современного российского права»</a:t>
            </a:r>
            <a:r>
              <a:rPr lang="ru-RU" sz="2400" smtClean="0">
                <a:solidFill>
                  <a:srgbClr val="C00000"/>
                </a:solidFill>
                <a:latin typeface="Times New Roman" pitchFamily="18" charset="0"/>
                <a:cs typeface="Times New Roman" pitchFamily="18" charset="0"/>
              </a:rPr>
              <a:t>, призер I </a:t>
            </a:r>
            <a:r>
              <a:rPr lang="ru-RU" sz="2400" b="1" smtClean="0">
                <a:solidFill>
                  <a:srgbClr val="C00000"/>
                </a:solidFill>
                <a:latin typeface="Times New Roman" pitchFamily="18" charset="0"/>
                <a:cs typeface="Times New Roman" pitchFamily="18" charset="0"/>
              </a:rPr>
              <a:t>Всероссийской олимпиады по публичному праву</a:t>
            </a:r>
            <a:r>
              <a:rPr lang="ru-RU" sz="2400" smtClean="0">
                <a:solidFill>
                  <a:srgbClr val="C00000"/>
                </a:solidFill>
                <a:latin typeface="Times New Roman" pitchFamily="18" charset="0"/>
                <a:cs typeface="Times New Roman" pitchFamily="18" charset="0"/>
              </a:rPr>
              <a:t>, призер </a:t>
            </a:r>
            <a:r>
              <a:rPr lang="ru-RU" sz="2400" b="1" smtClean="0">
                <a:solidFill>
                  <a:srgbClr val="C00000"/>
                </a:solidFill>
                <a:latin typeface="Times New Roman" pitchFamily="18" charset="0"/>
                <a:cs typeface="Times New Roman" pitchFamily="18" charset="0"/>
              </a:rPr>
              <a:t>II Всероссийского конкурса студенческих работ по административному праву и процессу (от Национальной Ассоциации административистов)</a:t>
            </a:r>
          </a:p>
          <a:p>
            <a:pPr marL="0" indent="0">
              <a:buFont typeface="Arial" charset="0"/>
              <a:buNone/>
            </a:pPr>
            <a:endParaRPr lang="ru-RU" sz="2400" b="1" smtClean="0">
              <a:solidFill>
                <a:srgbClr val="C00000"/>
              </a:solidFill>
              <a:latin typeface="Times New Roman" pitchFamily="18" charset="0"/>
              <a:cs typeface="Times New Roman" pitchFamily="18" charset="0"/>
            </a:endParaRPr>
          </a:p>
        </p:txBody>
      </p:sp>
      <p:pic>
        <p:nvPicPr>
          <p:cNvPr id="61442" name="Рисунок 1"/>
          <p:cNvPicPr>
            <a:picLocks noChangeAspect="1"/>
          </p:cNvPicPr>
          <p:nvPr/>
        </p:nvPicPr>
        <p:blipFill>
          <a:blip r:embed="rId2"/>
          <a:srcRect/>
          <a:stretch>
            <a:fillRect/>
          </a:stretch>
        </p:blipFill>
        <p:spPr bwMode="auto">
          <a:xfrm>
            <a:off x="2627313" y="3141663"/>
            <a:ext cx="4475162" cy="3138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Объект 2"/>
          <p:cNvSpPr>
            <a:spLocks noGrp="1"/>
          </p:cNvSpPr>
          <p:nvPr>
            <p:ph idx="1"/>
          </p:nvPr>
        </p:nvSpPr>
        <p:spPr>
          <a:xfrm>
            <a:off x="7938" y="53975"/>
            <a:ext cx="9072562" cy="4022725"/>
          </a:xfrm>
        </p:spPr>
        <p:txBody>
          <a:bodyPr/>
          <a:lstStyle/>
          <a:p>
            <a:pPr marL="0" indent="0" algn="just">
              <a:buFont typeface="Arial" charset="0"/>
              <a:buNone/>
            </a:pPr>
            <a:r>
              <a:rPr lang="ru-RU" sz="2400" smtClean="0">
                <a:solidFill>
                  <a:srgbClr val="C00000"/>
                </a:solidFill>
                <a:latin typeface="Times New Roman" pitchFamily="18" charset="0"/>
                <a:cs typeface="Times New Roman" pitchFamily="18" charset="0"/>
              </a:rPr>
              <a:t>17-18 февраля 2017 года Касьянова Марина получила Диплом за победу в конкурсе «Лучший доклад по праву интеллектуальной собственности» в рамках V Международного юридического форума «Правовая защита интеллектуальной собственности: проблемы теории и практики» (IP Форум).</a:t>
            </a:r>
          </a:p>
          <a:p>
            <a:pPr marL="0" indent="0" algn="just">
              <a:buFont typeface="Arial" charset="0"/>
              <a:buNone/>
            </a:pPr>
            <a:r>
              <a:rPr lang="ru-RU" sz="2400" smtClean="0">
                <a:solidFill>
                  <a:srgbClr val="C00000"/>
                </a:solidFill>
                <a:latin typeface="Times New Roman" pitchFamily="18" charset="0"/>
                <a:cs typeface="Times New Roman" pitchFamily="18" charset="0"/>
              </a:rPr>
              <a:t>10-11 ноября 2017 года на базе Института юстиции СГЮА проходила IV Международная научно-практическая конференция студентов и магистрантов «Persona. Justitia. Modernitas». По итогам работы секции «Гражданское право» выступление Касьяновой Марины было отмечено дипломом II степени.</a:t>
            </a:r>
          </a:p>
          <a:p>
            <a:pPr marL="0" indent="0" algn="just">
              <a:buFont typeface="Arial" charset="0"/>
              <a:buNone/>
            </a:pPr>
            <a:endParaRPr lang="ru-RU" sz="2400" smtClean="0">
              <a:solidFill>
                <a:srgbClr val="C00000"/>
              </a:solidFill>
              <a:latin typeface="Times New Roman" pitchFamily="18" charset="0"/>
              <a:cs typeface="Times New Roman" pitchFamily="18" charset="0"/>
            </a:endParaRPr>
          </a:p>
        </p:txBody>
      </p:sp>
      <p:pic>
        <p:nvPicPr>
          <p:cNvPr id="62466" name="Рисунок 1"/>
          <p:cNvPicPr>
            <a:picLocks noChangeAspect="1"/>
          </p:cNvPicPr>
          <p:nvPr/>
        </p:nvPicPr>
        <p:blipFill>
          <a:blip r:embed="rId2"/>
          <a:srcRect/>
          <a:stretch>
            <a:fillRect/>
          </a:stretch>
        </p:blipFill>
        <p:spPr bwMode="auto">
          <a:xfrm>
            <a:off x="5219700" y="3933825"/>
            <a:ext cx="3232150" cy="2419350"/>
          </a:xfrm>
          <a:prstGeom prst="rect">
            <a:avLst/>
          </a:prstGeom>
          <a:noFill/>
          <a:ln w="9525">
            <a:noFill/>
            <a:miter lim="800000"/>
            <a:headEnd/>
            <a:tailEnd/>
          </a:ln>
        </p:spPr>
      </p:pic>
      <p:pic>
        <p:nvPicPr>
          <p:cNvPr id="62467" name="Рисунок 3"/>
          <p:cNvPicPr>
            <a:picLocks noChangeAspect="1"/>
          </p:cNvPicPr>
          <p:nvPr/>
        </p:nvPicPr>
        <p:blipFill>
          <a:blip r:embed="rId3"/>
          <a:srcRect/>
          <a:stretch>
            <a:fillRect/>
          </a:stretch>
        </p:blipFill>
        <p:spPr bwMode="auto">
          <a:xfrm>
            <a:off x="2268538" y="4014788"/>
            <a:ext cx="162083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5175"/>
            <a:ext cx="8229600" cy="2289175"/>
          </a:xfrm>
        </p:spPr>
        <p:txBody>
          <a:bodyPr rtlCol="0">
            <a:noAutofit/>
          </a:bodyPr>
          <a:lstStyle/>
          <a:p>
            <a:pPr algn="just" fontAlgn="auto">
              <a:spcBef>
                <a:spcPct val="20000"/>
              </a:spcBef>
              <a:spcAft>
                <a:spcPts val="0"/>
              </a:spcAft>
              <a:defRPr/>
            </a:pPr>
            <a:r>
              <a:rPr lang="ru-RU" sz="2000" b="1" dirty="0">
                <a:solidFill>
                  <a:srgbClr val="C00000"/>
                </a:solidFill>
                <a:ea typeface="+mn-ea"/>
                <a:cs typeface="Times New Roman" panose="02020603050405020304" pitchFamily="18" charset="0"/>
              </a:rPr>
              <a:t>2 декабря 2017 года </a:t>
            </a:r>
            <a:r>
              <a:rPr lang="ru-RU" sz="2000" dirty="0">
                <a:solidFill>
                  <a:srgbClr val="C00000"/>
                </a:solidFill>
                <a:ea typeface="+mn-ea"/>
                <a:cs typeface="Times New Roman" panose="02020603050405020304" pitchFamily="18" charset="0"/>
              </a:rPr>
              <a:t>в Арбитражном центре при АНО «Институт современного арбитража» состоялся Первый студенческий конкурс по арбитражу корпоративных споров имени В.П. Мозолина. В конкурсе приняли участие 36 команд из ведущих ВУЗов России. Воронежский Государственный Университет представляли магистры первого курса </a:t>
            </a:r>
            <a:r>
              <a:rPr lang="ru-RU" sz="2000" b="1" dirty="0">
                <a:solidFill>
                  <a:srgbClr val="C00000"/>
                </a:solidFill>
                <a:ea typeface="+mn-ea"/>
                <a:cs typeface="Times New Roman" panose="02020603050405020304" pitchFamily="18" charset="0"/>
              </a:rPr>
              <a:t>Халявина Е. О. </a:t>
            </a:r>
            <a:r>
              <a:rPr lang="ru-RU" sz="2000" dirty="0">
                <a:solidFill>
                  <a:srgbClr val="C00000"/>
                </a:solidFill>
                <a:ea typeface="+mn-ea"/>
                <a:cs typeface="Times New Roman" panose="02020603050405020304" pitchFamily="18" charset="0"/>
              </a:rPr>
              <a:t>и </a:t>
            </a:r>
            <a:r>
              <a:rPr lang="ru-RU" sz="2000" b="1" dirty="0" err="1">
                <a:solidFill>
                  <a:srgbClr val="C00000"/>
                </a:solidFill>
                <a:ea typeface="+mn-ea"/>
                <a:cs typeface="Times New Roman" panose="02020603050405020304" pitchFamily="18" charset="0"/>
              </a:rPr>
              <a:t>Безгузова</a:t>
            </a:r>
            <a:r>
              <a:rPr lang="ru-RU" sz="2000" b="1" dirty="0">
                <a:solidFill>
                  <a:srgbClr val="C00000"/>
                </a:solidFill>
                <a:ea typeface="+mn-ea"/>
                <a:cs typeface="Times New Roman" panose="02020603050405020304" pitchFamily="18" charset="0"/>
              </a:rPr>
              <a:t> Ю.С. </a:t>
            </a:r>
            <a:r>
              <a:rPr lang="ru-RU" sz="2000" dirty="0">
                <a:solidFill>
                  <a:srgbClr val="C00000"/>
                </a:solidFill>
                <a:ea typeface="+mn-ea"/>
                <a:cs typeface="Times New Roman" panose="02020603050405020304" pitchFamily="18" charset="0"/>
              </a:rPr>
              <a:t>Тренерами команды были </a:t>
            </a:r>
            <a:r>
              <a:rPr lang="ru-RU" sz="2000" dirty="0" err="1">
                <a:solidFill>
                  <a:srgbClr val="C00000"/>
                </a:solidFill>
                <a:ea typeface="+mn-ea"/>
                <a:cs typeface="Times New Roman" panose="02020603050405020304" pitchFamily="18" charset="0"/>
              </a:rPr>
              <a:t>к.ю.н</a:t>
            </a:r>
            <a:r>
              <a:rPr lang="ru-RU" sz="2000" dirty="0">
                <a:solidFill>
                  <a:srgbClr val="C00000"/>
                </a:solidFill>
                <a:ea typeface="+mn-ea"/>
                <a:cs typeface="Times New Roman" panose="02020603050405020304" pitchFamily="18" charset="0"/>
              </a:rPr>
              <a:t>., доцент кафедры гражданского права и процесса </a:t>
            </a:r>
            <a:r>
              <a:rPr lang="ru-RU" sz="2000" b="1" dirty="0" err="1">
                <a:solidFill>
                  <a:srgbClr val="C00000"/>
                </a:solidFill>
                <a:ea typeface="+mn-ea"/>
                <a:cs typeface="Times New Roman" panose="02020603050405020304" pitchFamily="18" charset="0"/>
              </a:rPr>
              <a:t>Поротикова</a:t>
            </a:r>
            <a:r>
              <a:rPr lang="ru-RU" sz="2000" b="1" dirty="0">
                <a:solidFill>
                  <a:srgbClr val="C00000"/>
                </a:solidFill>
                <a:ea typeface="+mn-ea"/>
                <a:cs typeface="Times New Roman" panose="02020603050405020304" pitchFamily="18" charset="0"/>
              </a:rPr>
              <a:t> О.А</a:t>
            </a:r>
            <a:r>
              <a:rPr lang="ru-RU" sz="2000" dirty="0">
                <a:solidFill>
                  <a:srgbClr val="C00000"/>
                </a:solidFill>
                <a:ea typeface="+mn-ea"/>
                <a:cs typeface="Times New Roman" panose="02020603050405020304" pitchFamily="18" charset="0"/>
              </a:rPr>
              <a:t>. и преподаватель кафедры гражданского права и процесса </a:t>
            </a:r>
            <a:r>
              <a:rPr lang="ru-RU" sz="2000" b="1" dirty="0" err="1">
                <a:solidFill>
                  <a:srgbClr val="C00000"/>
                </a:solidFill>
                <a:ea typeface="+mn-ea"/>
                <a:cs typeface="Times New Roman" panose="02020603050405020304" pitchFamily="18" charset="0"/>
              </a:rPr>
              <a:t>Сенцов</a:t>
            </a:r>
            <a:r>
              <a:rPr lang="ru-RU" sz="2000" b="1" dirty="0">
                <a:solidFill>
                  <a:srgbClr val="C00000"/>
                </a:solidFill>
                <a:ea typeface="+mn-ea"/>
                <a:cs typeface="Times New Roman" panose="02020603050405020304" pitchFamily="18" charset="0"/>
              </a:rPr>
              <a:t> И.А</a:t>
            </a:r>
            <a:r>
              <a:rPr lang="ru-RU" sz="2000" dirty="0">
                <a:solidFill>
                  <a:srgbClr val="C00000"/>
                </a:solidFill>
                <a:ea typeface="+mn-ea"/>
                <a:cs typeface="Times New Roman" panose="02020603050405020304" pitchFamily="18" charset="0"/>
              </a:rPr>
              <a:t>.</a:t>
            </a:r>
            <a:br>
              <a:rPr lang="ru-RU" sz="2000" dirty="0">
                <a:solidFill>
                  <a:srgbClr val="C00000"/>
                </a:solidFill>
                <a:ea typeface="+mn-ea"/>
                <a:cs typeface="Times New Roman" panose="02020603050405020304" pitchFamily="18" charset="0"/>
              </a:rPr>
            </a:br>
            <a:endParaRPr lang="ru-RU" sz="2000" dirty="0"/>
          </a:p>
        </p:txBody>
      </p:sp>
      <p:pic>
        <p:nvPicPr>
          <p:cNvPr id="63490" name="Объект 3"/>
          <p:cNvPicPr>
            <a:picLocks noGrp="1" noChangeAspect="1"/>
          </p:cNvPicPr>
          <p:nvPr>
            <p:ph idx="1"/>
          </p:nvPr>
        </p:nvPicPr>
        <p:blipFill>
          <a:blip r:embed="rId2"/>
          <a:srcRect/>
          <a:stretch>
            <a:fillRect/>
          </a:stretch>
        </p:blipFill>
        <p:spPr>
          <a:xfrm>
            <a:off x="2644775" y="3227388"/>
            <a:ext cx="3854450" cy="2884487"/>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188" y="549275"/>
            <a:ext cx="8075612" cy="2663825"/>
          </a:xfrm>
        </p:spPr>
        <p:txBody>
          <a:bodyPr rtlCol="0">
            <a:normAutofit fontScale="92500" lnSpcReduction="10000"/>
          </a:bodyPr>
          <a:lstStyle/>
          <a:p>
            <a:pPr marL="0" indent="0" algn="ctr" fontAlgn="auto">
              <a:spcAft>
                <a:spcPts val="0"/>
              </a:spcAft>
              <a:buFont typeface="Arial" pitchFamily="34" charset="0"/>
              <a:buNone/>
              <a:defRPr/>
            </a:pPr>
            <a:r>
              <a:rPr lang="ru-RU" sz="2200" b="1" dirty="0">
                <a:solidFill>
                  <a:srgbClr val="C00000"/>
                </a:solidFill>
                <a:latin typeface="Times New Roman" panose="02020603050405020304" pitchFamily="18" charset="0"/>
                <a:cs typeface="Times New Roman" panose="02020603050405020304" pitchFamily="18" charset="0"/>
              </a:rPr>
              <a:t>2 международный научно-практический конвент студентов и аспирантов «Революция в праве: прорывные идеи в современном российском праве ( к 100-летию Октябрьской революции</a:t>
            </a:r>
            <a:r>
              <a:rPr lang="ru-RU" sz="2200" b="1" dirty="0" smtClean="0">
                <a:solidFill>
                  <a:srgbClr val="C00000"/>
                </a:solidFill>
                <a:latin typeface="Times New Roman" panose="02020603050405020304" pitchFamily="18" charset="0"/>
                <a:cs typeface="Times New Roman" panose="02020603050405020304" pitchFamily="18" charset="0"/>
              </a:rPr>
              <a:t>)» (КАЗАНЬ):</a:t>
            </a:r>
            <a:endParaRPr lang="ru-RU" sz="2200" b="1" dirty="0">
              <a:solidFill>
                <a:srgbClr val="C00000"/>
              </a:solidFill>
              <a:latin typeface="Times New Roman" panose="02020603050405020304" pitchFamily="18" charset="0"/>
              <a:cs typeface="Times New Roman" panose="02020603050405020304" pitchFamily="18" charset="0"/>
            </a:endParaRPr>
          </a:p>
          <a:p>
            <a:pPr marL="0" indent="0" fontAlgn="auto">
              <a:spcAft>
                <a:spcPts val="0"/>
              </a:spcAft>
              <a:buFont typeface="Arial" pitchFamily="34" charset="0"/>
              <a:buNone/>
              <a:defRPr/>
            </a:pPr>
            <a:r>
              <a:rPr lang="ru-RU" sz="2200" b="1" dirty="0">
                <a:solidFill>
                  <a:srgbClr val="C00000"/>
                </a:solidFill>
                <a:latin typeface="Times New Roman" panose="02020603050405020304" pitchFamily="18" charset="0"/>
                <a:cs typeface="Times New Roman" panose="02020603050405020304" pitchFamily="18" charset="0"/>
              </a:rPr>
              <a:t>Марк Варфоломеев </a:t>
            </a:r>
            <a:r>
              <a:rPr lang="ru-RU" sz="2200" dirty="0">
                <a:solidFill>
                  <a:srgbClr val="C00000"/>
                </a:solidFill>
                <a:latin typeface="Times New Roman" panose="02020603050405020304" pitchFamily="18" charset="0"/>
                <a:cs typeface="Times New Roman" panose="02020603050405020304" pitchFamily="18" charset="0"/>
              </a:rPr>
              <a:t>- 3 место на секции административного права, </a:t>
            </a:r>
            <a:r>
              <a:rPr lang="ru-RU" sz="2200" b="1" dirty="0">
                <a:solidFill>
                  <a:srgbClr val="C00000"/>
                </a:solidFill>
                <a:latin typeface="Times New Roman" panose="02020603050405020304" pitchFamily="18" charset="0"/>
                <a:cs typeface="Times New Roman" panose="02020603050405020304" pitchFamily="18" charset="0"/>
              </a:rPr>
              <a:t>Максим Новичихин </a:t>
            </a:r>
            <a:r>
              <a:rPr lang="ru-RU" sz="2200" dirty="0">
                <a:solidFill>
                  <a:srgbClr val="C00000"/>
                </a:solidFill>
                <a:latin typeface="Times New Roman" panose="02020603050405020304" pitchFamily="18" charset="0"/>
                <a:cs typeface="Times New Roman" panose="02020603050405020304" pitchFamily="18" charset="0"/>
              </a:rPr>
              <a:t>-  3 место на секции финансового и налогового права, </a:t>
            </a:r>
            <a:r>
              <a:rPr lang="ru-RU" sz="2200" b="1" dirty="0">
                <a:solidFill>
                  <a:srgbClr val="C00000"/>
                </a:solidFill>
                <a:latin typeface="Times New Roman" panose="02020603050405020304" pitchFamily="18" charset="0"/>
                <a:cs typeface="Times New Roman" panose="02020603050405020304" pitchFamily="18" charset="0"/>
              </a:rPr>
              <a:t>Виктория Христенко </a:t>
            </a:r>
            <a:r>
              <a:rPr lang="ru-RU" sz="2200" dirty="0">
                <a:solidFill>
                  <a:srgbClr val="C00000"/>
                </a:solidFill>
                <a:latin typeface="Times New Roman" panose="02020603050405020304" pitchFamily="18" charset="0"/>
                <a:cs typeface="Times New Roman" panose="02020603050405020304" pitchFamily="18" charset="0"/>
              </a:rPr>
              <a:t>-  2 место на секции уголовного процесса и криминалистики, </a:t>
            </a:r>
            <a:r>
              <a:rPr lang="ru-RU" sz="2200" b="1" dirty="0">
                <a:solidFill>
                  <a:srgbClr val="C00000"/>
                </a:solidFill>
                <a:latin typeface="Times New Roman" panose="02020603050405020304" pitchFamily="18" charset="0"/>
                <a:cs typeface="Times New Roman" panose="02020603050405020304" pitchFamily="18" charset="0"/>
              </a:rPr>
              <a:t>Угрюмова Юлия </a:t>
            </a:r>
            <a:r>
              <a:rPr lang="ru-RU" sz="2200" dirty="0">
                <a:solidFill>
                  <a:srgbClr val="C00000"/>
                </a:solidFill>
                <a:latin typeface="Times New Roman" panose="02020603050405020304" pitchFamily="18" charset="0"/>
                <a:cs typeface="Times New Roman" panose="02020603050405020304" pitchFamily="18" charset="0"/>
              </a:rPr>
              <a:t>- 1 место на секции </a:t>
            </a:r>
            <a:r>
              <a:rPr lang="ru-RU" sz="2200" dirty="0" err="1">
                <a:solidFill>
                  <a:srgbClr val="C00000"/>
                </a:solidFill>
                <a:latin typeface="Times New Roman" panose="02020603050405020304" pitchFamily="18" charset="0"/>
                <a:cs typeface="Times New Roman" panose="02020603050405020304" pitchFamily="18" charset="0"/>
              </a:rPr>
              <a:t>природоресурсного</a:t>
            </a:r>
            <a:r>
              <a:rPr lang="ru-RU" sz="2200" dirty="0">
                <a:solidFill>
                  <a:srgbClr val="C00000"/>
                </a:solidFill>
                <a:latin typeface="Times New Roman" panose="02020603050405020304" pitchFamily="18" charset="0"/>
                <a:cs typeface="Times New Roman" panose="02020603050405020304" pitchFamily="18" charset="0"/>
              </a:rPr>
              <a:t> права</a:t>
            </a:r>
          </a:p>
          <a:p>
            <a:pPr marL="0" indent="0" algn="ctr" fontAlgn="auto">
              <a:spcAft>
                <a:spcPts val="0"/>
              </a:spcAft>
              <a:buFont typeface="Arial" pitchFamily="34" charset="0"/>
              <a:buNone/>
              <a:defRPr/>
            </a:pPr>
            <a:endParaRPr lang="ru-RU" sz="2400" dirty="0">
              <a:solidFill>
                <a:srgbClr val="C00000"/>
              </a:solidFill>
              <a:latin typeface="Times New Roman" panose="02020603050405020304" pitchFamily="18" charset="0"/>
              <a:cs typeface="Times New Roman" panose="02020603050405020304" pitchFamily="18" charset="0"/>
            </a:endParaRPr>
          </a:p>
        </p:txBody>
      </p:sp>
      <p:pic>
        <p:nvPicPr>
          <p:cNvPr id="64514" name="Picture 2"/>
          <p:cNvPicPr>
            <a:picLocks noChangeAspect="1" noChangeArrowheads="1"/>
          </p:cNvPicPr>
          <p:nvPr/>
        </p:nvPicPr>
        <p:blipFill>
          <a:blip r:embed="rId2"/>
          <a:srcRect/>
          <a:stretch>
            <a:fillRect/>
          </a:stretch>
        </p:blipFill>
        <p:spPr bwMode="auto">
          <a:xfrm>
            <a:off x="584200" y="3860800"/>
            <a:ext cx="3968750" cy="2232025"/>
          </a:xfrm>
          <a:prstGeom prst="rect">
            <a:avLst/>
          </a:prstGeom>
          <a:noFill/>
          <a:ln w="9525">
            <a:noFill/>
            <a:miter lim="800000"/>
            <a:headEnd/>
            <a:tailEnd/>
          </a:ln>
        </p:spPr>
      </p:pic>
      <p:pic>
        <p:nvPicPr>
          <p:cNvPr id="64515" name="Picture 3"/>
          <p:cNvPicPr>
            <a:picLocks noChangeAspect="1" noChangeArrowheads="1"/>
          </p:cNvPicPr>
          <p:nvPr/>
        </p:nvPicPr>
        <p:blipFill>
          <a:blip r:embed="rId3"/>
          <a:srcRect/>
          <a:stretch>
            <a:fillRect/>
          </a:stretch>
        </p:blipFill>
        <p:spPr bwMode="auto">
          <a:xfrm>
            <a:off x="4552950" y="2997200"/>
            <a:ext cx="4495800" cy="2528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Заголовок 1"/>
          <p:cNvSpPr>
            <a:spLocks noGrp="1"/>
          </p:cNvSpPr>
          <p:nvPr>
            <p:ph type="title"/>
          </p:nvPr>
        </p:nvSpPr>
        <p:spPr>
          <a:xfrm>
            <a:off x="539750" y="549275"/>
            <a:ext cx="8229600" cy="1143000"/>
          </a:xfrm>
        </p:spPr>
        <p:txBody>
          <a:bodyPr/>
          <a:lstStyle/>
          <a:p>
            <a:r>
              <a:rPr lang="ru-RU" sz="3200" b="1" smtClean="0">
                <a:solidFill>
                  <a:srgbClr val="C00000"/>
                </a:solidFill>
                <a:latin typeface="Times New Roman" pitchFamily="18" charset="0"/>
                <a:cs typeface="Times New Roman" pitchFamily="18" charset="0"/>
              </a:rPr>
              <a:t>Конференция для школьников </a:t>
            </a:r>
            <a:br>
              <a:rPr lang="ru-RU" sz="3200" b="1" smtClean="0">
                <a:solidFill>
                  <a:srgbClr val="C00000"/>
                </a:solidFill>
                <a:latin typeface="Times New Roman" pitchFamily="18" charset="0"/>
                <a:cs typeface="Times New Roman" pitchFamily="18" charset="0"/>
              </a:rPr>
            </a:br>
            <a:r>
              <a:rPr lang="ru-RU" sz="3200" b="1" smtClean="0">
                <a:solidFill>
                  <a:srgbClr val="C00000"/>
                </a:solidFill>
                <a:latin typeface="Times New Roman" pitchFamily="18" charset="0"/>
                <a:cs typeface="Times New Roman" pitchFamily="18" charset="0"/>
              </a:rPr>
              <a:t>«Права несовершеннолетних и их влияние на гражданскую активность общества» </a:t>
            </a:r>
            <a:br>
              <a:rPr lang="ru-RU" sz="3200" b="1" smtClean="0">
                <a:solidFill>
                  <a:srgbClr val="C00000"/>
                </a:solidFill>
                <a:latin typeface="Times New Roman" pitchFamily="18" charset="0"/>
                <a:cs typeface="Times New Roman" pitchFamily="18" charset="0"/>
              </a:rPr>
            </a:br>
            <a:r>
              <a:rPr lang="ru-RU" sz="3200" b="1" smtClean="0">
                <a:solidFill>
                  <a:srgbClr val="C00000"/>
                </a:solidFill>
                <a:latin typeface="Times New Roman" pitchFamily="18" charset="0"/>
                <a:cs typeface="Times New Roman" pitchFamily="18" charset="0"/>
              </a:rPr>
              <a:t>(16 декабря)</a:t>
            </a:r>
          </a:p>
        </p:txBody>
      </p:sp>
      <p:pic>
        <p:nvPicPr>
          <p:cNvPr id="65538" name="Picture 2"/>
          <p:cNvPicPr>
            <a:picLocks noChangeAspect="1" noChangeArrowheads="1"/>
          </p:cNvPicPr>
          <p:nvPr/>
        </p:nvPicPr>
        <p:blipFill>
          <a:blip r:embed="rId2"/>
          <a:srcRect/>
          <a:stretch>
            <a:fillRect/>
          </a:stretch>
        </p:blipFill>
        <p:spPr bwMode="auto">
          <a:xfrm>
            <a:off x="539750" y="2520950"/>
            <a:ext cx="3995738" cy="2665413"/>
          </a:xfrm>
          <a:prstGeom prst="rect">
            <a:avLst/>
          </a:prstGeom>
          <a:noFill/>
          <a:ln w="9525">
            <a:noFill/>
            <a:miter lim="800000"/>
            <a:headEnd/>
            <a:tailEnd/>
          </a:ln>
        </p:spPr>
      </p:pic>
      <p:pic>
        <p:nvPicPr>
          <p:cNvPr id="65539" name="Picture 3"/>
          <p:cNvPicPr>
            <a:picLocks noChangeAspect="1" noChangeArrowheads="1"/>
          </p:cNvPicPr>
          <p:nvPr/>
        </p:nvPicPr>
        <p:blipFill>
          <a:blip r:embed="rId3"/>
          <a:srcRect/>
          <a:stretch>
            <a:fillRect/>
          </a:stretch>
        </p:blipFill>
        <p:spPr bwMode="auto">
          <a:xfrm>
            <a:off x="4433888" y="2527300"/>
            <a:ext cx="3922712" cy="2619375"/>
          </a:xfrm>
          <a:prstGeom prst="rect">
            <a:avLst/>
          </a:prstGeom>
          <a:noFill/>
          <a:ln w="9525">
            <a:noFill/>
            <a:miter lim="800000"/>
            <a:headEnd/>
            <a:tailEnd/>
          </a:ln>
        </p:spPr>
      </p:pic>
      <p:sp>
        <p:nvSpPr>
          <p:cNvPr id="65540" name="TextBox 3"/>
          <p:cNvSpPr txBox="1">
            <a:spLocks noChangeArrowheads="1"/>
          </p:cNvSpPr>
          <p:nvPr/>
        </p:nvSpPr>
        <p:spPr bwMode="auto">
          <a:xfrm>
            <a:off x="1763713" y="5410200"/>
            <a:ext cx="6110287" cy="923925"/>
          </a:xfrm>
          <a:prstGeom prst="rect">
            <a:avLst/>
          </a:prstGeom>
          <a:noFill/>
          <a:ln w="9525">
            <a:noFill/>
            <a:miter lim="800000"/>
            <a:headEnd/>
            <a:tailEnd/>
          </a:ln>
        </p:spPr>
        <p:txBody>
          <a:bodyPr>
            <a:spAutoFit/>
          </a:bodyPr>
          <a:lstStyle/>
          <a:p>
            <a:pPr algn="just"/>
            <a:r>
              <a:rPr lang="ru-RU">
                <a:solidFill>
                  <a:srgbClr val="C00000"/>
                </a:solidFill>
                <a:latin typeface="Times New Roman" pitchFamily="18" charset="0"/>
                <a:cs typeface="Times New Roman" pitchFamily="18" charset="0"/>
              </a:rPr>
              <a:t>В конференции  в качестве экспертов приняли участие </a:t>
            </a:r>
          </a:p>
          <a:p>
            <a:pPr algn="just"/>
            <a:r>
              <a:rPr lang="ru-RU" b="1">
                <a:solidFill>
                  <a:srgbClr val="C00000"/>
                </a:solidFill>
                <a:latin typeface="Times New Roman" pitchFamily="18" charset="0"/>
                <a:cs typeface="Times New Roman" pitchFamily="18" charset="0"/>
              </a:rPr>
              <a:t>преподаватели юридического факультета ВГУ</a:t>
            </a:r>
            <a:r>
              <a:rPr lang="ru-RU">
                <a:solidFill>
                  <a:srgbClr val="C00000"/>
                </a:solidFill>
                <a:latin typeface="Times New Roman" pitchFamily="18" charset="0"/>
                <a:cs typeface="Times New Roman" pitchFamily="18" charset="0"/>
              </a:rPr>
              <a:t>:</a:t>
            </a:r>
          </a:p>
          <a:p>
            <a:pPr algn="just"/>
            <a:r>
              <a:rPr lang="ru-RU">
                <a:solidFill>
                  <a:srgbClr val="C00000"/>
                </a:solidFill>
                <a:latin typeface="Times New Roman" pitchFamily="18" charset="0"/>
                <a:cs typeface="Times New Roman" pitchFamily="18" charset="0"/>
              </a:rPr>
              <a:t>Бирюков П.Н., Сазоннникова Е.В., Кудрявцев А.Г.</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51275" y="377825"/>
            <a:ext cx="4968875" cy="6408738"/>
          </a:xfrm>
        </p:spPr>
        <p:txBody>
          <a:bodyPr rtlCol="0">
            <a:normAutofit fontScale="70000" lnSpcReduction="20000"/>
          </a:bodyPr>
          <a:lstStyle/>
          <a:p>
            <a:pPr fontAlgn="auto">
              <a:spcAft>
                <a:spcPts val="0"/>
              </a:spcAft>
              <a:buFont typeface="Wingdings" panose="05000000000000000000" pitchFamily="2" charset="2"/>
              <a:buChar char="ü"/>
              <a:defRPr/>
            </a:pPr>
            <a:r>
              <a:rPr lang="ru-RU" b="1" dirty="0" smtClean="0">
                <a:solidFill>
                  <a:srgbClr val="C00000"/>
                </a:solidFill>
                <a:latin typeface="Times New Roman" panose="02020603050405020304" pitchFamily="18" charset="0"/>
                <a:cs typeface="Times New Roman" panose="02020603050405020304" pitchFamily="18" charset="0"/>
              </a:rPr>
              <a:t> </a:t>
            </a:r>
            <a:r>
              <a:rPr lang="ru-RU" b="1" dirty="0">
                <a:solidFill>
                  <a:srgbClr val="C00000"/>
                </a:solidFill>
                <a:latin typeface="Times New Roman" panose="02020603050405020304" pitchFamily="18" charset="0"/>
                <a:cs typeface="Times New Roman" panose="02020603050405020304" pitchFamily="18" charset="0"/>
              </a:rPr>
              <a:t>28- 29 </a:t>
            </a:r>
            <a:r>
              <a:rPr lang="ru-RU" b="1" dirty="0" smtClean="0">
                <a:solidFill>
                  <a:srgbClr val="C00000"/>
                </a:solidFill>
                <a:latin typeface="Times New Roman" panose="02020603050405020304" pitchFamily="18" charset="0"/>
                <a:cs typeface="Times New Roman" panose="02020603050405020304" pitchFamily="18" charset="0"/>
              </a:rPr>
              <a:t>апреля </a:t>
            </a:r>
            <a:r>
              <a:rPr lang="ru-RU" dirty="0" smtClean="0">
                <a:solidFill>
                  <a:srgbClr val="C00000"/>
                </a:solidFill>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участие команды в составе М. Новичихина, Д. Рябых, М. Варфоломеева, А. </a:t>
            </a:r>
            <a:r>
              <a:rPr lang="ru-RU" dirty="0" err="1">
                <a:solidFill>
                  <a:srgbClr val="C00000"/>
                </a:solidFill>
                <a:latin typeface="Times New Roman" panose="02020603050405020304" pitchFamily="18" charset="0"/>
                <a:cs typeface="Times New Roman" panose="02020603050405020304" pitchFamily="18" charset="0"/>
              </a:rPr>
              <a:t>Кретовой</a:t>
            </a:r>
            <a:r>
              <a:rPr lang="ru-RU" dirty="0">
                <a:solidFill>
                  <a:srgbClr val="C00000"/>
                </a:solidFill>
                <a:latin typeface="Times New Roman" panose="02020603050405020304" pitchFamily="18" charset="0"/>
                <a:cs typeface="Times New Roman" panose="02020603050405020304" pitchFamily="18" charset="0"/>
              </a:rPr>
              <a:t>, В. </a:t>
            </a:r>
            <a:r>
              <a:rPr lang="ru-RU" dirty="0" err="1">
                <a:solidFill>
                  <a:srgbClr val="C00000"/>
                </a:solidFill>
                <a:latin typeface="Times New Roman" panose="02020603050405020304" pitchFamily="18" charset="0"/>
                <a:cs typeface="Times New Roman" panose="02020603050405020304" pitchFamily="18" charset="0"/>
              </a:rPr>
              <a:t>Гзель</a:t>
            </a:r>
            <a:r>
              <a:rPr lang="ru-RU" dirty="0">
                <a:solidFill>
                  <a:srgbClr val="C00000"/>
                </a:solidFill>
                <a:latin typeface="Times New Roman" panose="02020603050405020304" pitchFamily="18" charset="0"/>
                <a:cs typeface="Times New Roman" panose="02020603050405020304" pitchFamily="18" charset="0"/>
              </a:rPr>
              <a:t> в конкурсе по международному налогообложению Рос-</a:t>
            </a:r>
            <a:r>
              <a:rPr lang="ru-RU" dirty="0" err="1">
                <a:solidFill>
                  <a:srgbClr val="C00000"/>
                </a:solidFill>
                <a:latin typeface="Times New Roman" panose="02020603050405020304" pitchFamily="18" charset="0"/>
                <a:cs typeface="Times New Roman" panose="02020603050405020304" pitchFamily="18" charset="0"/>
              </a:rPr>
              <a:t>ИФа</a:t>
            </a:r>
            <a:r>
              <a:rPr lang="ru-RU" dirty="0">
                <a:solidFill>
                  <a:srgbClr val="C00000"/>
                </a:solidFill>
                <a:latin typeface="Times New Roman" panose="02020603050405020304" pitchFamily="18" charset="0"/>
                <a:cs typeface="Times New Roman" panose="02020603050405020304" pitchFamily="18" charset="0"/>
              </a:rPr>
              <a:t>, М. Варфоломеев получил сертификат лучшего участника четвертьфинала</a:t>
            </a:r>
          </a:p>
          <a:p>
            <a:pPr fontAlgn="auto">
              <a:spcAft>
                <a:spcPts val="0"/>
              </a:spcAft>
              <a:buFont typeface="Wingdings" panose="05000000000000000000" pitchFamily="2" charset="2"/>
              <a:buChar char="ü"/>
              <a:defRPr/>
            </a:pPr>
            <a:r>
              <a:rPr lang="ru-RU" b="1" dirty="0" smtClean="0">
                <a:solidFill>
                  <a:srgbClr val="C00000"/>
                </a:solidFill>
                <a:latin typeface="Times New Roman" panose="02020603050405020304" pitchFamily="18" charset="0"/>
                <a:cs typeface="Times New Roman" panose="02020603050405020304" pitchFamily="18" charset="0"/>
              </a:rPr>
              <a:t>10 </a:t>
            </a:r>
            <a:r>
              <a:rPr lang="ru-RU" b="1" dirty="0">
                <a:solidFill>
                  <a:srgbClr val="C00000"/>
                </a:solidFill>
                <a:latin typeface="Times New Roman" panose="02020603050405020304" pitchFamily="18" charset="0"/>
                <a:cs typeface="Times New Roman" panose="02020603050405020304" pitchFamily="18" charset="0"/>
              </a:rPr>
              <a:t>– 11 </a:t>
            </a:r>
            <a:r>
              <a:rPr lang="ru-RU" b="1" dirty="0" smtClean="0">
                <a:solidFill>
                  <a:srgbClr val="C00000"/>
                </a:solidFill>
                <a:latin typeface="Times New Roman" panose="02020603050405020304" pitchFamily="18" charset="0"/>
                <a:cs typeface="Times New Roman" panose="02020603050405020304" pitchFamily="18" charset="0"/>
              </a:rPr>
              <a:t>ноября </a:t>
            </a:r>
            <a:r>
              <a:rPr lang="ru-RU" dirty="0" smtClean="0">
                <a:solidFill>
                  <a:srgbClr val="C00000"/>
                </a:solidFill>
                <a:latin typeface="Times New Roman" panose="02020603050405020304" pitchFamily="18" charset="0"/>
                <a:cs typeface="Times New Roman" panose="02020603050405020304" pitchFamily="18" charset="0"/>
              </a:rPr>
              <a:t>-  участие </a:t>
            </a:r>
            <a:r>
              <a:rPr lang="ru-RU" dirty="0">
                <a:solidFill>
                  <a:srgbClr val="C00000"/>
                </a:solidFill>
                <a:latin typeface="Times New Roman" panose="02020603050405020304" pitchFamily="18" charset="0"/>
                <a:cs typeface="Times New Roman" panose="02020603050405020304" pitchFamily="18" charset="0"/>
              </a:rPr>
              <a:t>команды в составе М. Новичихина, Д. Рябых, Э. </a:t>
            </a:r>
            <a:r>
              <a:rPr lang="ru-RU" dirty="0" err="1">
                <a:solidFill>
                  <a:srgbClr val="C00000"/>
                </a:solidFill>
                <a:latin typeface="Times New Roman" panose="02020603050405020304" pitchFamily="18" charset="0"/>
                <a:cs typeface="Times New Roman" panose="02020603050405020304" pitchFamily="18" charset="0"/>
              </a:rPr>
              <a:t>Егиазарян</a:t>
            </a:r>
            <a:r>
              <a:rPr lang="ru-RU" dirty="0">
                <a:solidFill>
                  <a:srgbClr val="C00000"/>
                </a:solidFill>
                <a:latin typeface="Times New Roman" panose="02020603050405020304" pitchFamily="18" charset="0"/>
                <a:cs typeface="Times New Roman" panose="02020603050405020304" pitchFamily="18" charset="0"/>
              </a:rPr>
              <a:t>, А. </a:t>
            </a:r>
            <a:r>
              <a:rPr lang="ru-RU" dirty="0" err="1">
                <a:solidFill>
                  <a:srgbClr val="C00000"/>
                </a:solidFill>
                <a:latin typeface="Times New Roman" panose="02020603050405020304" pitchFamily="18" charset="0"/>
                <a:cs typeface="Times New Roman" panose="02020603050405020304" pitchFamily="18" charset="0"/>
              </a:rPr>
              <a:t>Кретовой</a:t>
            </a:r>
            <a:r>
              <a:rPr lang="ru-RU" dirty="0">
                <a:solidFill>
                  <a:srgbClr val="C00000"/>
                </a:solidFill>
                <a:latin typeface="Times New Roman" panose="02020603050405020304" pitchFamily="18" charset="0"/>
                <a:cs typeface="Times New Roman" panose="02020603050405020304" pitchFamily="18" charset="0"/>
              </a:rPr>
              <a:t>, В. </a:t>
            </a:r>
            <a:r>
              <a:rPr lang="ru-RU" dirty="0" err="1">
                <a:solidFill>
                  <a:srgbClr val="C00000"/>
                </a:solidFill>
                <a:latin typeface="Times New Roman" panose="02020603050405020304" pitchFamily="18" charset="0"/>
                <a:cs typeface="Times New Roman" panose="02020603050405020304" pitchFamily="18" charset="0"/>
              </a:rPr>
              <a:t>Гзель</a:t>
            </a:r>
            <a:r>
              <a:rPr lang="ru-RU" dirty="0">
                <a:solidFill>
                  <a:srgbClr val="C00000"/>
                </a:solidFill>
                <a:latin typeface="Times New Roman" panose="02020603050405020304" pitchFamily="18" charset="0"/>
                <a:cs typeface="Times New Roman" panose="02020603050405020304" pitchFamily="18" charset="0"/>
              </a:rPr>
              <a:t> в Открытом конкурсе Финансового университета по международному налогообложению, команда заняла </a:t>
            </a:r>
            <a:r>
              <a:rPr lang="ru-RU" b="1" dirty="0">
                <a:solidFill>
                  <a:srgbClr val="C00000"/>
                </a:solidFill>
                <a:latin typeface="Times New Roman" panose="02020603050405020304" pitchFamily="18" charset="0"/>
                <a:cs typeface="Times New Roman" panose="02020603050405020304" pitchFamily="18" charset="0"/>
              </a:rPr>
              <a:t>третье место</a:t>
            </a:r>
            <a:r>
              <a:rPr lang="ru-RU" dirty="0">
                <a:solidFill>
                  <a:srgbClr val="C00000"/>
                </a:solidFill>
                <a:latin typeface="Times New Roman" panose="02020603050405020304" pitchFamily="18" charset="0"/>
                <a:cs typeface="Times New Roman" panose="02020603050405020304" pitchFamily="18" charset="0"/>
              </a:rPr>
              <a:t> среди 28.</a:t>
            </a:r>
          </a:p>
          <a:p>
            <a:pPr fontAlgn="auto">
              <a:spcAft>
                <a:spcPts val="0"/>
              </a:spcAft>
              <a:buFont typeface="Wingdings" panose="05000000000000000000" pitchFamily="2" charset="2"/>
              <a:buChar char="ü"/>
              <a:defRPr/>
            </a:pPr>
            <a:r>
              <a:rPr lang="ru-RU" b="1" dirty="0">
                <a:solidFill>
                  <a:srgbClr val="C00000"/>
                </a:solidFill>
                <a:latin typeface="Times New Roman" panose="02020603050405020304" pitchFamily="18" charset="0"/>
                <a:cs typeface="Times New Roman" panose="02020603050405020304" pitchFamily="18" charset="0"/>
              </a:rPr>
              <a:t>8-9 </a:t>
            </a:r>
            <a:r>
              <a:rPr lang="ru-RU" b="1" dirty="0" smtClean="0">
                <a:solidFill>
                  <a:srgbClr val="C00000"/>
                </a:solidFill>
                <a:latin typeface="Times New Roman" panose="02020603050405020304" pitchFamily="18" charset="0"/>
                <a:cs typeface="Times New Roman" panose="02020603050405020304" pitchFamily="18" charset="0"/>
              </a:rPr>
              <a:t>декабря </a:t>
            </a:r>
            <a:r>
              <a:rPr lang="ru-RU" dirty="0" smtClean="0">
                <a:solidFill>
                  <a:srgbClr val="C00000"/>
                </a:solidFill>
                <a:latin typeface="Times New Roman" panose="02020603050405020304" pitchFamily="18" charset="0"/>
                <a:cs typeface="Times New Roman" panose="02020603050405020304" pitchFamily="18" charset="0"/>
              </a:rPr>
              <a:t>- участие </a:t>
            </a:r>
            <a:r>
              <a:rPr lang="ru-RU" dirty="0">
                <a:solidFill>
                  <a:srgbClr val="C00000"/>
                </a:solidFill>
                <a:latin typeface="Times New Roman" panose="02020603050405020304" pitchFamily="18" charset="0"/>
                <a:cs typeface="Times New Roman" panose="02020603050405020304" pitchFamily="18" charset="0"/>
              </a:rPr>
              <a:t>команды в составе М. Новичихина, Д. Рябых, М. Варфоломеева, А. </a:t>
            </a:r>
            <a:r>
              <a:rPr lang="ru-RU" dirty="0" err="1">
                <a:solidFill>
                  <a:srgbClr val="C00000"/>
                </a:solidFill>
                <a:latin typeface="Times New Roman" panose="02020603050405020304" pitchFamily="18" charset="0"/>
                <a:cs typeface="Times New Roman" panose="02020603050405020304" pitchFamily="18" charset="0"/>
              </a:rPr>
              <a:t>Кретовой</a:t>
            </a:r>
            <a:r>
              <a:rPr lang="ru-RU" dirty="0">
                <a:solidFill>
                  <a:srgbClr val="C00000"/>
                </a:solidFill>
                <a:latin typeface="Times New Roman" panose="02020603050405020304" pitchFamily="18" charset="0"/>
                <a:cs typeface="Times New Roman" panose="02020603050405020304" pitchFamily="18" charset="0"/>
              </a:rPr>
              <a:t>, В. </a:t>
            </a:r>
            <a:r>
              <a:rPr lang="ru-RU" dirty="0" err="1">
                <a:solidFill>
                  <a:srgbClr val="C00000"/>
                </a:solidFill>
                <a:latin typeface="Times New Roman" panose="02020603050405020304" pitchFamily="18" charset="0"/>
                <a:cs typeface="Times New Roman" panose="02020603050405020304" pitchFamily="18" charset="0"/>
              </a:rPr>
              <a:t>Гзель</a:t>
            </a:r>
            <a:r>
              <a:rPr lang="ru-RU" dirty="0">
                <a:solidFill>
                  <a:srgbClr val="C00000"/>
                </a:solidFill>
                <a:latin typeface="Times New Roman" panose="02020603050405020304" pitchFamily="18" charset="0"/>
                <a:cs typeface="Times New Roman" panose="02020603050405020304" pitchFamily="18" charset="0"/>
              </a:rPr>
              <a:t> в конкурсе по российскому налогообложению Рос-</a:t>
            </a:r>
            <a:r>
              <a:rPr lang="ru-RU" dirty="0" err="1">
                <a:solidFill>
                  <a:srgbClr val="C00000"/>
                </a:solidFill>
                <a:latin typeface="Times New Roman" panose="02020603050405020304" pitchFamily="18" charset="0"/>
                <a:cs typeface="Times New Roman" panose="02020603050405020304" pitchFamily="18" charset="0"/>
              </a:rPr>
              <a:t>Ифа</a:t>
            </a:r>
            <a:r>
              <a:rPr lang="ru-RU" dirty="0">
                <a:solidFill>
                  <a:srgbClr val="C00000"/>
                </a:solidFill>
                <a:latin typeface="Times New Roman" panose="02020603050405020304" pitchFamily="18" charset="0"/>
                <a:cs typeface="Times New Roman" panose="02020603050405020304" pitchFamily="18" charset="0"/>
              </a:rPr>
              <a:t>, в очные туры прошло 8 из 37 </a:t>
            </a:r>
            <a:r>
              <a:rPr lang="ru-RU" dirty="0" smtClean="0">
                <a:solidFill>
                  <a:srgbClr val="C00000"/>
                </a:solidFill>
                <a:latin typeface="Times New Roman" panose="02020603050405020304" pitchFamily="18" charset="0"/>
                <a:cs typeface="Times New Roman" panose="02020603050405020304" pitchFamily="18" charset="0"/>
              </a:rPr>
              <a:t>команд</a:t>
            </a:r>
            <a:r>
              <a:rPr lang="ru-RU" dirty="0">
                <a:solidFill>
                  <a:srgbClr val="C00000"/>
                </a:solidFill>
                <a:latin typeface="Times New Roman" panose="02020603050405020304" pitchFamily="18" charset="0"/>
                <a:cs typeface="Times New Roman" panose="02020603050405020304" pitchFamily="18" charset="0"/>
              </a:rPr>
              <a:t>, в </a:t>
            </a:r>
            <a:r>
              <a:rPr lang="ru-RU" dirty="0" err="1">
                <a:solidFill>
                  <a:srgbClr val="C00000"/>
                </a:solidFill>
                <a:latin typeface="Times New Roman" panose="02020603050405020304" pitchFamily="18" charset="0"/>
                <a:cs typeface="Times New Roman" panose="02020603050405020304" pitchFamily="18" charset="0"/>
              </a:rPr>
              <a:t>т.ч</a:t>
            </a:r>
            <a:r>
              <a:rPr lang="ru-RU" dirty="0">
                <a:solidFill>
                  <a:srgbClr val="C00000"/>
                </a:solidFill>
                <a:latin typeface="Times New Roman" panose="02020603050405020304" pitchFamily="18" charset="0"/>
                <a:cs typeface="Times New Roman" panose="02020603050405020304" pitchFamily="18" charset="0"/>
              </a:rPr>
              <a:t>. команда </a:t>
            </a:r>
            <a:r>
              <a:rPr lang="ru-RU" dirty="0" err="1">
                <a:solidFill>
                  <a:srgbClr val="C00000"/>
                </a:solidFill>
                <a:latin typeface="Times New Roman" panose="02020603050405020304" pitchFamily="18" charset="0"/>
                <a:cs typeface="Times New Roman" panose="02020603050405020304" pitchFamily="18" charset="0"/>
              </a:rPr>
              <a:t>юрфака</a:t>
            </a:r>
            <a:r>
              <a:rPr lang="ru-RU" dirty="0">
                <a:solidFill>
                  <a:srgbClr val="C00000"/>
                </a:solidFill>
                <a:latin typeface="Times New Roman" panose="02020603050405020304" pitchFamily="18" charset="0"/>
                <a:cs typeface="Times New Roman" panose="02020603050405020304" pitchFamily="18" charset="0"/>
              </a:rPr>
              <a:t> ВГУ, команда по итогам попала в премьер-лигу.</a:t>
            </a:r>
          </a:p>
          <a:p>
            <a:pPr fontAlgn="auto">
              <a:spcAft>
                <a:spcPts val="0"/>
              </a:spcAft>
              <a:buFont typeface="Arial" pitchFamily="34" charset="0"/>
              <a:buChar char="•"/>
              <a:defRPr/>
            </a:pPr>
            <a:endParaRPr lang="ru-RU" dirty="0"/>
          </a:p>
        </p:txBody>
      </p:sp>
      <p:pic>
        <p:nvPicPr>
          <p:cNvPr id="66562" name="Picture 2"/>
          <p:cNvPicPr>
            <a:picLocks noChangeAspect="1" noChangeArrowheads="1"/>
          </p:cNvPicPr>
          <p:nvPr/>
        </p:nvPicPr>
        <p:blipFill>
          <a:blip r:embed="rId2"/>
          <a:srcRect/>
          <a:stretch>
            <a:fillRect/>
          </a:stretch>
        </p:blipFill>
        <p:spPr bwMode="auto">
          <a:xfrm>
            <a:off x="250825" y="404813"/>
            <a:ext cx="3436938" cy="458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457200" y="274638"/>
            <a:ext cx="8229600" cy="1143000"/>
          </a:xfrm>
        </p:spPr>
        <p:txBody>
          <a:bodyPr>
            <a:no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I</a:t>
            </a:r>
            <a:r>
              <a:rPr lang="ru-RU" sz="3200" b="1" dirty="0">
                <a:solidFill>
                  <a:srgbClr val="C00000"/>
                </a:solidFill>
                <a:latin typeface="Times New Roman" panose="02020603050405020304" pitchFamily="18" charset="0"/>
                <a:cs typeface="Times New Roman" panose="02020603050405020304" pitchFamily="18" charset="0"/>
              </a:rPr>
              <a:t> </a:t>
            </a:r>
            <a:r>
              <a:rPr lang="ru-RU" sz="3200" b="1" dirty="0" smtClean="0">
                <a:solidFill>
                  <a:srgbClr val="C00000"/>
                </a:solidFill>
                <a:latin typeface="Times New Roman" panose="02020603050405020304" pitchFamily="18" charset="0"/>
                <a:cs typeface="Times New Roman" panose="02020603050405020304" pitchFamily="18" charset="0"/>
              </a:rPr>
              <a:t>криминалистический </a:t>
            </a:r>
            <a:r>
              <a:rPr lang="ru-RU" sz="3200" b="1" dirty="0" err="1" smtClean="0">
                <a:solidFill>
                  <a:srgbClr val="C00000"/>
                </a:solidFill>
                <a:latin typeface="Times New Roman" panose="02020603050405020304" pitchFamily="18" charset="0"/>
                <a:cs typeface="Times New Roman" panose="02020603050405020304" pitchFamily="18" charset="0"/>
              </a:rPr>
              <a:t>квест</a:t>
            </a:r>
            <a:r>
              <a:rPr lang="ru-RU" sz="3200" b="1" dirty="0" smtClean="0">
                <a:solidFill>
                  <a:srgbClr val="C00000"/>
                </a:solidFill>
                <a:latin typeface="Times New Roman" panose="02020603050405020304" pitchFamily="18" charset="0"/>
                <a:cs typeface="Times New Roman" panose="02020603050405020304" pitchFamily="18" charset="0"/>
              </a:rPr>
              <a:t> юридического факультета ВГУ</a:t>
            </a:r>
            <a:br>
              <a:rPr lang="ru-RU" sz="3200" b="1" dirty="0" smtClean="0">
                <a:solidFill>
                  <a:srgbClr val="C00000"/>
                </a:solidFill>
                <a:latin typeface="Times New Roman" panose="02020603050405020304" pitchFamily="18" charset="0"/>
                <a:cs typeface="Times New Roman" panose="02020603050405020304" pitchFamily="18" charset="0"/>
              </a:rPr>
            </a:br>
            <a:r>
              <a:rPr lang="ru-RU" sz="3200" b="1" dirty="0" smtClean="0">
                <a:solidFill>
                  <a:srgbClr val="C00000"/>
                </a:solidFill>
                <a:latin typeface="Times New Roman" panose="02020603050405020304" pitchFamily="18" charset="0"/>
                <a:cs typeface="Times New Roman" panose="02020603050405020304" pitchFamily="18" charset="0"/>
              </a:rPr>
              <a:t>(21 декабря )</a:t>
            </a:r>
            <a:endParaRPr lang="ru-RU" sz="3200" b="1" dirty="0">
              <a:solidFill>
                <a:srgbClr val="C000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827584" y="1772816"/>
            <a:ext cx="7632848" cy="3693319"/>
          </a:xfrm>
          <a:prstGeom prst="rect">
            <a:avLst/>
          </a:prstGeom>
        </p:spPr>
        <p:txBody>
          <a:bodyPr wrap="square">
            <a:spAutoFit/>
          </a:bodyPr>
          <a:lstStyle/>
          <a:p>
            <a:pPr algn="just"/>
            <a:r>
              <a:rPr lang="ru-RU" dirty="0">
                <a:solidFill>
                  <a:srgbClr val="C00000"/>
                </a:solidFill>
              </a:rPr>
              <a:t>На сегодняшний день </a:t>
            </a:r>
            <a:r>
              <a:rPr lang="ru-RU" dirty="0" err="1">
                <a:solidFill>
                  <a:srgbClr val="C00000"/>
                </a:solidFill>
              </a:rPr>
              <a:t>квест</a:t>
            </a:r>
            <a:r>
              <a:rPr lang="ru-RU" dirty="0">
                <a:solidFill>
                  <a:srgbClr val="C00000"/>
                </a:solidFill>
              </a:rPr>
              <a:t> – один из самых популярных среди молодежи видов развлечения. Темы </a:t>
            </a:r>
            <a:r>
              <a:rPr lang="ru-RU" dirty="0" err="1">
                <a:solidFill>
                  <a:srgbClr val="C00000"/>
                </a:solidFill>
              </a:rPr>
              <a:t>квестов</a:t>
            </a:r>
            <a:r>
              <a:rPr lang="ru-RU" dirty="0">
                <a:solidFill>
                  <a:srgbClr val="C00000"/>
                </a:solidFill>
              </a:rPr>
              <a:t> увлекательны, но чтобы прочувствовать весь драйв, необходимо хотя бы раз поучаствовать в нём самому.</a:t>
            </a:r>
          </a:p>
          <a:p>
            <a:pPr algn="just"/>
            <a:r>
              <a:rPr lang="ru-RU" dirty="0">
                <a:solidFill>
                  <a:srgbClr val="C00000"/>
                </a:solidFill>
              </a:rPr>
              <a:t>Запутанная уже с первой локации история одного убийства увлекла участников </a:t>
            </a:r>
            <a:r>
              <a:rPr lang="ru-RU" dirty="0" err="1">
                <a:solidFill>
                  <a:srgbClr val="C00000"/>
                </a:solidFill>
              </a:rPr>
              <a:t>квеста</a:t>
            </a:r>
            <a:r>
              <a:rPr lang="ru-RU" dirty="0">
                <a:solidFill>
                  <a:srgbClr val="C00000"/>
                </a:solidFill>
              </a:rPr>
              <a:t>, а большое количество деталей и информации требовало от юных детективов полного погружения в процесс расследования. Криминалистический </a:t>
            </a:r>
            <a:r>
              <a:rPr lang="ru-RU" dirty="0" err="1">
                <a:solidFill>
                  <a:srgbClr val="C00000"/>
                </a:solidFill>
              </a:rPr>
              <a:t>квест</a:t>
            </a:r>
            <a:r>
              <a:rPr lang="ru-RU" dirty="0">
                <a:solidFill>
                  <a:srgbClr val="C00000"/>
                </a:solidFill>
              </a:rPr>
              <a:t>, разработанный студентками юридического факультета Анной Рожковой и Татьяной </a:t>
            </a:r>
            <a:r>
              <a:rPr lang="ru-RU" dirty="0" err="1">
                <a:solidFill>
                  <a:srgbClr val="C00000"/>
                </a:solidFill>
              </a:rPr>
              <a:t>Цурган</a:t>
            </a:r>
            <a:r>
              <a:rPr lang="ru-RU" dirty="0">
                <a:solidFill>
                  <a:srgbClr val="C00000"/>
                </a:solidFill>
              </a:rPr>
              <a:t> при поддержке доцентов кафедры криминалистики Вадима Вадимовича Горского, Максима Вадимовича Горского и аспирантки кафедры криминалистики Дарьи Владимировны Завьяловой, помог развить логику мышления и смекалку.</a:t>
            </a:r>
          </a:p>
        </p:txBody>
      </p:sp>
    </p:spTree>
    <p:extLst>
      <p:ext uri="{BB962C8B-B14F-4D97-AF65-F5344CB8AC3E}">
        <p14:creationId xmlns:p14="http://schemas.microsoft.com/office/powerpoint/2010/main" val="1907595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891" y="3918256"/>
            <a:ext cx="3586813"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861048"/>
            <a:ext cx="3649495" cy="243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0446" y="1524469"/>
            <a:ext cx="3603769" cy="240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a:spLocks noGrp="1"/>
          </p:cNvSpPr>
          <p:nvPr>
            <p:ph type="title"/>
          </p:nvPr>
        </p:nvSpPr>
        <p:spPr>
          <a:xfrm>
            <a:off x="457200" y="274638"/>
            <a:ext cx="8229600" cy="1143000"/>
          </a:xfrm>
        </p:spPr>
        <p:txBody>
          <a:bodyPr>
            <a:no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I</a:t>
            </a:r>
            <a:r>
              <a:rPr lang="ru-RU" sz="3200" b="1" dirty="0">
                <a:solidFill>
                  <a:srgbClr val="C00000"/>
                </a:solidFill>
                <a:latin typeface="Times New Roman" panose="02020603050405020304" pitchFamily="18" charset="0"/>
                <a:cs typeface="Times New Roman" panose="02020603050405020304" pitchFamily="18" charset="0"/>
              </a:rPr>
              <a:t> </a:t>
            </a:r>
            <a:r>
              <a:rPr lang="ru-RU" sz="3200" b="1" dirty="0" smtClean="0">
                <a:solidFill>
                  <a:srgbClr val="C00000"/>
                </a:solidFill>
                <a:latin typeface="Times New Roman" panose="02020603050405020304" pitchFamily="18" charset="0"/>
                <a:cs typeface="Times New Roman" panose="02020603050405020304" pitchFamily="18" charset="0"/>
              </a:rPr>
              <a:t>криминалистический </a:t>
            </a:r>
            <a:r>
              <a:rPr lang="ru-RU" sz="3200" b="1" dirty="0" err="1" smtClean="0">
                <a:solidFill>
                  <a:srgbClr val="C00000"/>
                </a:solidFill>
                <a:latin typeface="Times New Roman" panose="02020603050405020304" pitchFamily="18" charset="0"/>
                <a:cs typeface="Times New Roman" panose="02020603050405020304" pitchFamily="18" charset="0"/>
              </a:rPr>
              <a:t>квест</a:t>
            </a:r>
            <a:r>
              <a:rPr lang="ru-RU" sz="3200" b="1" dirty="0" smtClean="0">
                <a:solidFill>
                  <a:srgbClr val="C00000"/>
                </a:solidFill>
                <a:latin typeface="Times New Roman" panose="02020603050405020304" pitchFamily="18" charset="0"/>
                <a:cs typeface="Times New Roman" panose="02020603050405020304" pitchFamily="18" charset="0"/>
              </a:rPr>
              <a:t> юридического факультета ВГУ</a:t>
            </a:r>
            <a:endParaRPr lang="ru-RU"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9083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200" dirty="0">
                <a:solidFill>
                  <a:srgbClr val="C00000"/>
                </a:solidFill>
              </a:rPr>
              <a:t>Д</a:t>
            </a:r>
            <a:r>
              <a:rPr lang="ru-RU" sz="2200" dirty="0" smtClean="0">
                <a:solidFill>
                  <a:srgbClr val="C00000"/>
                </a:solidFill>
              </a:rPr>
              <a:t>еловая </a:t>
            </a:r>
            <a:r>
              <a:rPr lang="ru-RU" sz="2200" dirty="0">
                <a:solidFill>
                  <a:srgbClr val="C00000"/>
                </a:solidFill>
              </a:rPr>
              <a:t>игра среди студентов региональных вузов в формате заседания законодательного собрания на тему </a:t>
            </a:r>
            <a:r>
              <a:rPr lang="ru-RU" sz="2200" b="1" dirty="0">
                <a:solidFill>
                  <a:srgbClr val="C00000"/>
                </a:solidFill>
              </a:rPr>
              <a:t>«Экологическая безопасность как гарантия права на благоприятную окружающую среду»</a:t>
            </a:r>
          </a:p>
        </p:txBody>
      </p:sp>
      <p:sp>
        <p:nvSpPr>
          <p:cNvPr id="3" name="Объект 2"/>
          <p:cNvSpPr>
            <a:spLocks noGrp="1"/>
          </p:cNvSpPr>
          <p:nvPr>
            <p:ph idx="1"/>
          </p:nvPr>
        </p:nvSpPr>
        <p:spPr/>
        <p:txBody>
          <a:bodyPr/>
          <a:lstStyle/>
          <a:p>
            <a:pPr algn="just"/>
            <a:r>
              <a:rPr lang="ru-RU" sz="2800" dirty="0">
                <a:solidFill>
                  <a:srgbClr val="C00000"/>
                </a:solidFill>
              </a:rPr>
              <a:t>В Парламентском центре </a:t>
            </a:r>
            <a:r>
              <a:rPr lang="ru-RU" sz="2800" dirty="0" err="1">
                <a:solidFill>
                  <a:srgbClr val="C00000"/>
                </a:solidFill>
              </a:rPr>
              <a:t>Воронежскои</a:t>
            </a:r>
            <a:r>
              <a:rPr lang="ru-RU" sz="2800" dirty="0">
                <a:solidFill>
                  <a:srgbClr val="C00000"/>
                </a:solidFill>
              </a:rPr>
              <a:t>̆ </a:t>
            </a:r>
            <a:r>
              <a:rPr lang="ru-RU" sz="2800" dirty="0" err="1">
                <a:solidFill>
                  <a:srgbClr val="C00000"/>
                </a:solidFill>
              </a:rPr>
              <a:t>областнои</a:t>
            </a:r>
            <a:r>
              <a:rPr lang="ru-RU" sz="2800" dirty="0">
                <a:solidFill>
                  <a:srgbClr val="C00000"/>
                </a:solidFill>
              </a:rPr>
              <a:t>̆ Думы 4 декабря 2017 года прошла деловая игра среди студентов региональных вузов в формате заседания законодательного собрания. </a:t>
            </a:r>
            <a:r>
              <a:rPr lang="ru-RU" sz="2800" dirty="0" err="1">
                <a:solidFill>
                  <a:srgbClr val="C00000"/>
                </a:solidFill>
              </a:rPr>
              <a:t>Темои</a:t>
            </a:r>
            <a:r>
              <a:rPr lang="ru-RU" sz="2800" dirty="0">
                <a:solidFill>
                  <a:srgbClr val="C00000"/>
                </a:solidFill>
              </a:rPr>
              <a:t>̆ командных выступлений стала «Экологическая безопасность как гарантия права на благоприятную окружающую среду». Мероприятие организованно </a:t>
            </a:r>
            <a:r>
              <a:rPr lang="ru-RU" sz="2800" dirty="0" err="1">
                <a:solidFill>
                  <a:srgbClr val="C00000"/>
                </a:solidFill>
              </a:rPr>
              <a:t>Воронежскои</a:t>
            </a:r>
            <a:r>
              <a:rPr lang="ru-RU" sz="2800" dirty="0">
                <a:solidFill>
                  <a:srgbClr val="C00000"/>
                </a:solidFill>
              </a:rPr>
              <a:t>̆ </a:t>
            </a:r>
            <a:r>
              <a:rPr lang="ru-RU" sz="2800" dirty="0" err="1">
                <a:solidFill>
                  <a:srgbClr val="C00000"/>
                </a:solidFill>
              </a:rPr>
              <a:t>областнои</a:t>
            </a:r>
            <a:r>
              <a:rPr lang="ru-RU" sz="2800" dirty="0">
                <a:solidFill>
                  <a:srgbClr val="C00000"/>
                </a:solidFill>
              </a:rPr>
              <a:t>̆ </a:t>
            </a:r>
            <a:r>
              <a:rPr lang="ru-RU" sz="2800" dirty="0" err="1">
                <a:solidFill>
                  <a:srgbClr val="C00000"/>
                </a:solidFill>
              </a:rPr>
              <a:t>Думои</a:t>
            </a:r>
            <a:r>
              <a:rPr lang="ru-RU" sz="2800" dirty="0">
                <a:solidFill>
                  <a:srgbClr val="C00000"/>
                </a:solidFill>
              </a:rPr>
              <a:t>̆ в рамках Года экологии. </a:t>
            </a:r>
          </a:p>
          <a:p>
            <a:endParaRPr lang="ru-RU" dirty="0"/>
          </a:p>
        </p:txBody>
      </p:sp>
    </p:spTree>
    <p:extLst>
      <p:ext uri="{BB962C8B-B14F-4D97-AF65-F5344CB8AC3E}">
        <p14:creationId xmlns:p14="http://schemas.microsoft.com/office/powerpoint/2010/main" val="682917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200" dirty="0">
                <a:solidFill>
                  <a:srgbClr val="C00000"/>
                </a:solidFill>
              </a:rPr>
              <a:t>Д</a:t>
            </a:r>
            <a:r>
              <a:rPr lang="ru-RU" sz="2200" dirty="0" smtClean="0">
                <a:solidFill>
                  <a:srgbClr val="C00000"/>
                </a:solidFill>
              </a:rPr>
              <a:t>еловая </a:t>
            </a:r>
            <a:r>
              <a:rPr lang="ru-RU" sz="2200" dirty="0">
                <a:solidFill>
                  <a:srgbClr val="C00000"/>
                </a:solidFill>
              </a:rPr>
              <a:t>игра среди студентов региональных вузов в формате заседания законодательного собрания на тему </a:t>
            </a:r>
            <a:r>
              <a:rPr lang="ru-RU" sz="2200" b="1" dirty="0">
                <a:solidFill>
                  <a:srgbClr val="C00000"/>
                </a:solidFill>
              </a:rPr>
              <a:t>«Экологическая безопасность как гарантия права на благоприятную окружающую среду»</a:t>
            </a:r>
          </a:p>
        </p:txBody>
      </p:sp>
      <p:sp>
        <p:nvSpPr>
          <p:cNvPr id="3" name="Объект 2"/>
          <p:cNvSpPr>
            <a:spLocks noGrp="1"/>
          </p:cNvSpPr>
          <p:nvPr>
            <p:ph idx="1"/>
          </p:nvPr>
        </p:nvSpPr>
        <p:spPr/>
        <p:txBody>
          <a:bodyPr/>
          <a:lstStyle/>
          <a:p>
            <a:pPr algn="just"/>
            <a:r>
              <a:rPr lang="ru-RU" sz="2000" dirty="0">
                <a:solidFill>
                  <a:srgbClr val="C00000"/>
                </a:solidFill>
              </a:rPr>
              <a:t>Деловая игра прошла в форме заседания законодательного органа </a:t>
            </a:r>
            <a:r>
              <a:rPr lang="ru-RU" sz="2000" dirty="0" err="1">
                <a:solidFill>
                  <a:srgbClr val="C00000"/>
                </a:solidFill>
              </a:rPr>
              <a:t>государственнои</a:t>
            </a:r>
            <a:r>
              <a:rPr lang="ru-RU" sz="2000" dirty="0">
                <a:solidFill>
                  <a:srgbClr val="C00000"/>
                </a:solidFill>
              </a:rPr>
              <a:t>̆ власти субъекта РФ, на котором две стороны («Утверждение» и «Отрицание») рассматривали один из </a:t>
            </a:r>
            <a:r>
              <a:rPr lang="ru-RU" sz="2000" dirty="0" err="1">
                <a:solidFill>
                  <a:srgbClr val="C00000"/>
                </a:solidFill>
              </a:rPr>
              <a:t>действующих</a:t>
            </a:r>
            <a:r>
              <a:rPr lang="ru-RU" sz="2000" dirty="0">
                <a:solidFill>
                  <a:srgbClr val="C00000"/>
                </a:solidFill>
              </a:rPr>
              <a:t> законов </a:t>
            </a:r>
            <a:r>
              <a:rPr lang="ru-RU" sz="2000" dirty="0" err="1">
                <a:solidFill>
                  <a:srgbClr val="C00000"/>
                </a:solidFill>
              </a:rPr>
              <a:t>Воронежскои</a:t>
            </a:r>
            <a:r>
              <a:rPr lang="ru-RU" sz="2000" dirty="0">
                <a:solidFill>
                  <a:srgbClr val="C00000"/>
                </a:solidFill>
              </a:rPr>
              <a:t>̆ области в сфере экологии. В течение минуты </a:t>
            </a:r>
            <a:r>
              <a:rPr lang="ru-RU" sz="2000" dirty="0" err="1">
                <a:solidFill>
                  <a:srgbClr val="C00000"/>
                </a:solidFill>
              </a:rPr>
              <a:t>каждыи</a:t>
            </a:r>
            <a:r>
              <a:rPr lang="ru-RU" sz="2000" dirty="0">
                <a:solidFill>
                  <a:srgbClr val="C00000"/>
                </a:solidFill>
              </a:rPr>
              <a:t>̆ из трех спикеров </a:t>
            </a:r>
            <a:r>
              <a:rPr lang="ru-RU" sz="2000" dirty="0" err="1">
                <a:solidFill>
                  <a:srgbClr val="C00000"/>
                </a:solidFill>
              </a:rPr>
              <a:t>играющеи</a:t>
            </a:r>
            <a:r>
              <a:rPr lang="ru-RU" sz="2000" dirty="0">
                <a:solidFill>
                  <a:srgbClr val="C00000"/>
                </a:solidFill>
              </a:rPr>
              <a:t>̆ команды должен был привести аргументы, либо в пользу </a:t>
            </a:r>
            <a:r>
              <a:rPr lang="ru-RU" sz="2000" dirty="0" err="1">
                <a:solidFill>
                  <a:srgbClr val="C00000"/>
                </a:solidFill>
              </a:rPr>
              <a:t>действующего</a:t>
            </a:r>
            <a:r>
              <a:rPr lang="ru-RU" sz="2000" dirty="0">
                <a:solidFill>
                  <a:srgbClr val="C00000"/>
                </a:solidFill>
              </a:rPr>
              <a:t> законодательного акта, либо против. При этом принадлежность к стороне утверждения или отрицания определялась слепым жребием. Всего командами было рассмотрено три региональных закона – «О регулировании отдельных лесных отношений на территории </a:t>
            </a:r>
            <a:r>
              <a:rPr lang="ru-RU" sz="2000" dirty="0" err="1">
                <a:solidFill>
                  <a:srgbClr val="C00000"/>
                </a:solidFill>
              </a:rPr>
              <a:t>Воронежскои</a:t>
            </a:r>
            <a:r>
              <a:rPr lang="ru-RU" sz="2000" dirty="0">
                <a:solidFill>
                  <a:srgbClr val="C00000"/>
                </a:solidFill>
              </a:rPr>
              <a:t>̆ области», «Об охране атмосферного воздуха на территории </a:t>
            </a:r>
            <a:r>
              <a:rPr lang="ru-RU" sz="2000" dirty="0" err="1">
                <a:solidFill>
                  <a:srgbClr val="C00000"/>
                </a:solidFill>
              </a:rPr>
              <a:t>Воронежскои</a:t>
            </a:r>
            <a:r>
              <a:rPr lang="ru-RU" sz="2000" dirty="0">
                <a:solidFill>
                  <a:srgbClr val="C00000"/>
                </a:solidFill>
              </a:rPr>
              <a:t>̆ области» и «Об охране </a:t>
            </a:r>
            <a:r>
              <a:rPr lang="ru-RU" sz="2000" dirty="0" err="1">
                <a:solidFill>
                  <a:srgbClr val="C00000"/>
                </a:solidFill>
              </a:rPr>
              <a:t>окружающеи</a:t>
            </a:r>
            <a:r>
              <a:rPr lang="ru-RU" sz="2000" dirty="0">
                <a:solidFill>
                  <a:srgbClr val="C00000"/>
                </a:solidFill>
              </a:rPr>
              <a:t>̆ среды и обеспечении </a:t>
            </a:r>
            <a:r>
              <a:rPr lang="ru-RU" sz="2000" dirty="0" err="1">
                <a:solidFill>
                  <a:srgbClr val="C00000"/>
                </a:solidFill>
              </a:rPr>
              <a:t>экологическои</a:t>
            </a:r>
            <a:r>
              <a:rPr lang="ru-RU" sz="2000" dirty="0">
                <a:solidFill>
                  <a:srgbClr val="C00000"/>
                </a:solidFill>
              </a:rPr>
              <a:t>̆ безопасности в </a:t>
            </a:r>
            <a:r>
              <a:rPr lang="ru-RU" sz="2000" dirty="0" err="1">
                <a:solidFill>
                  <a:srgbClr val="C00000"/>
                </a:solidFill>
              </a:rPr>
              <a:t>Воронежскои</a:t>
            </a:r>
            <a:r>
              <a:rPr lang="ru-RU" sz="2000" dirty="0">
                <a:solidFill>
                  <a:srgbClr val="C00000"/>
                </a:solidFill>
              </a:rPr>
              <a:t>̆ области». </a:t>
            </a:r>
          </a:p>
          <a:p>
            <a:endParaRPr lang="ru-RU" dirty="0">
              <a:solidFill>
                <a:srgbClr val="C00000"/>
              </a:solidFill>
            </a:endParaRPr>
          </a:p>
        </p:txBody>
      </p:sp>
    </p:spTree>
    <p:extLst>
      <p:ext uri="{BB962C8B-B14F-4D97-AF65-F5344CB8AC3E}">
        <p14:creationId xmlns:p14="http://schemas.microsoft.com/office/powerpoint/2010/main" val="1398933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p:nvPr>
        </p:nvSpPr>
        <p:spPr/>
        <p:txBody>
          <a:bodyPr/>
          <a:lstStyle/>
          <a:p>
            <a:r>
              <a:rPr lang="ru-RU" sz="3600" b="1" smtClean="0">
                <a:solidFill>
                  <a:srgbClr val="FF0000"/>
                </a:solidFill>
                <a:latin typeface="Book Antiqua" pitchFamily="18" charset="0"/>
              </a:rPr>
              <a:t>МОНОГРАФИИ</a:t>
            </a:r>
          </a:p>
        </p:txBody>
      </p:sp>
      <p:sp>
        <p:nvSpPr>
          <p:cNvPr id="3" name="Объект 2"/>
          <p:cNvSpPr>
            <a:spLocks noGrp="1"/>
          </p:cNvSpPr>
          <p:nvPr>
            <p:ph idx="1"/>
          </p:nvPr>
        </p:nvSpPr>
        <p:spPr>
          <a:xfrm>
            <a:off x="457200" y="1125538"/>
            <a:ext cx="8229600" cy="5327650"/>
          </a:xfrm>
        </p:spPr>
        <p:txBody>
          <a:bodyPr rtlCol="0">
            <a:normAutofit fontScale="85000" lnSpcReduction="20000"/>
          </a:bodyPr>
          <a:lstStyle/>
          <a:p>
            <a:pPr algn="just" fontAlgn="auto">
              <a:spcAft>
                <a:spcPts val="0"/>
              </a:spcAft>
              <a:buFont typeface="Arial" pitchFamily="34" charset="0"/>
              <a:buChar char="•"/>
              <a:defRPr/>
            </a:pPr>
            <a:r>
              <a:rPr lang="ru-RU" sz="2000" b="1" dirty="0" smtClean="0">
                <a:solidFill>
                  <a:srgbClr val="C00000"/>
                </a:solidFill>
                <a:latin typeface="Book Antiqua" panose="02040602050305030304" pitchFamily="18" charset="0"/>
              </a:rPr>
              <a:t>Иванов </a:t>
            </a:r>
            <a:r>
              <a:rPr lang="ru-RU" sz="2000" b="1" dirty="0">
                <a:solidFill>
                  <a:srgbClr val="C00000"/>
                </a:solidFill>
                <a:latin typeface="Book Antiqua" panose="02040602050305030304" pitchFamily="18" charset="0"/>
              </a:rPr>
              <a:t>Ю.А., </a:t>
            </a:r>
            <a:r>
              <a:rPr lang="ru-RU" sz="2000" dirty="0">
                <a:solidFill>
                  <a:srgbClr val="C00000"/>
                </a:solidFill>
                <a:latin typeface="Book Antiqua" panose="02040602050305030304" pitchFamily="18" charset="0"/>
              </a:rPr>
              <a:t>Писаревский Н.П. История до нашей эры: Становление цивилизации, государства и права на Древнем Востоке: монография // Воронеж: Изд-во Воронеж. гос. ун-та, 2017. – 196 с. (12,25 </a:t>
            </a:r>
            <a:r>
              <a:rPr lang="ru-RU" sz="2000" dirty="0" err="1">
                <a:solidFill>
                  <a:srgbClr val="C00000"/>
                </a:solidFill>
                <a:latin typeface="Book Antiqua" panose="02040602050305030304" pitchFamily="18" charset="0"/>
              </a:rPr>
              <a:t>п.л</a:t>
            </a:r>
            <a:r>
              <a:rPr lang="ru-RU" sz="20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2000" b="1" dirty="0">
                <a:solidFill>
                  <a:srgbClr val="C00000"/>
                </a:solidFill>
                <a:latin typeface="Book Antiqua" panose="02040602050305030304" pitchFamily="18" charset="0"/>
              </a:rPr>
              <a:t>Карпова Е.С. </a:t>
            </a:r>
            <a:r>
              <a:rPr lang="ru-RU" sz="2000" dirty="0">
                <a:solidFill>
                  <a:srgbClr val="C00000"/>
                </a:solidFill>
                <a:latin typeface="Book Antiqua" panose="02040602050305030304" pitchFamily="18" charset="0"/>
              </a:rPr>
              <a:t>Административная ответственность за земельные правонарушения : монография / Е.С. Карпова ; Воронежский государственный университет. – Воронеж : Издательский дом ВГУ, 2017. -  222 с.  (в печати). – 13,8 </a:t>
            </a:r>
            <a:r>
              <a:rPr lang="ru-RU" sz="2000" dirty="0" err="1">
                <a:solidFill>
                  <a:srgbClr val="C00000"/>
                </a:solidFill>
                <a:latin typeface="Book Antiqua" panose="02040602050305030304" pitchFamily="18" charset="0"/>
              </a:rPr>
              <a:t>п.л</a:t>
            </a:r>
            <a:r>
              <a:rPr lang="ru-RU" sz="2000" dirty="0" smtClean="0">
                <a:solidFill>
                  <a:srgbClr val="C00000"/>
                </a:solidFill>
                <a:latin typeface="Book Antiqua" panose="02040602050305030304" pitchFamily="18" charset="0"/>
              </a:rPr>
              <a:t>.</a:t>
            </a:r>
            <a:endParaRPr lang="en-US" sz="2000" dirty="0" smtClean="0">
              <a:solidFill>
                <a:srgbClr val="C00000"/>
              </a:solidFill>
              <a:latin typeface="Book Antiqua" panose="02040602050305030304" pitchFamily="18" charset="0"/>
            </a:endParaRPr>
          </a:p>
          <a:p>
            <a:pPr algn="just" fontAlgn="auto">
              <a:spcAft>
                <a:spcPts val="0"/>
              </a:spcAft>
              <a:buFont typeface="Arial" pitchFamily="34" charset="0"/>
              <a:buChar char="•"/>
              <a:defRPr/>
            </a:pPr>
            <a:r>
              <a:rPr lang="ru-RU" sz="2000" b="1" dirty="0">
                <a:solidFill>
                  <a:srgbClr val="C00000"/>
                </a:solidFill>
                <a:latin typeface="Book Antiqua" panose="02040602050305030304" pitchFamily="18" charset="0"/>
              </a:rPr>
              <a:t>Пауль А.Г. </a:t>
            </a:r>
            <a:r>
              <a:rPr lang="ru-RU" sz="2000" dirty="0">
                <a:solidFill>
                  <a:srgbClr val="C00000"/>
                </a:solidFill>
                <a:latin typeface="Book Antiqua" panose="02040602050305030304" pitchFamily="18" charset="0"/>
              </a:rPr>
              <a:t>Механизм правового регулирования расходов </a:t>
            </a:r>
            <a:r>
              <a:rPr lang="ru-RU" sz="2000" dirty="0" smtClean="0">
                <a:solidFill>
                  <a:srgbClr val="C00000"/>
                </a:solidFill>
                <a:latin typeface="Book Antiqua" panose="02040602050305030304" pitchFamily="18" charset="0"/>
              </a:rPr>
              <a:t>бюджетов. </a:t>
            </a:r>
            <a:r>
              <a:rPr lang="ru-RU" sz="2000" dirty="0">
                <a:solidFill>
                  <a:srgbClr val="C00000"/>
                </a:solidFill>
                <a:latin typeface="Book Antiqua" panose="02040602050305030304" pitchFamily="18" charset="0"/>
              </a:rPr>
              <a:t>Бюджетно-правовое регулирование расходов бюджетов // Управление бюджетными ресурсами и доходами (правовые вопросы): </a:t>
            </a:r>
            <a:r>
              <a:rPr lang="ru-RU" sz="2000" dirty="0" smtClean="0">
                <a:solidFill>
                  <a:srgbClr val="C00000"/>
                </a:solidFill>
                <a:latin typeface="Book Antiqua" panose="02040602050305030304" pitchFamily="18" charset="0"/>
              </a:rPr>
              <a:t>коллективная монография </a:t>
            </a:r>
            <a:r>
              <a:rPr lang="ru-RU" sz="2000" dirty="0">
                <a:solidFill>
                  <a:srgbClr val="C00000"/>
                </a:solidFill>
                <a:latin typeface="Book Antiqua" panose="02040602050305030304" pitchFamily="18" charset="0"/>
              </a:rPr>
              <a:t>/ под ред. С.В. Запольского. М.: Прометей, 2017. С. 167– </a:t>
            </a:r>
            <a:r>
              <a:rPr lang="ru-RU" sz="2000" dirty="0" smtClean="0">
                <a:solidFill>
                  <a:srgbClr val="C00000"/>
                </a:solidFill>
                <a:latin typeface="Book Antiqua" panose="02040602050305030304" pitchFamily="18" charset="0"/>
              </a:rPr>
              <a:t>206.</a:t>
            </a:r>
            <a:endParaRPr lang="ru-RU" sz="2000" dirty="0">
              <a:solidFill>
                <a:srgbClr val="C00000"/>
              </a:solidFill>
              <a:latin typeface="Book Antiqua" panose="02040602050305030304" pitchFamily="18" charset="0"/>
            </a:endParaRPr>
          </a:p>
          <a:p>
            <a:pPr algn="just" fontAlgn="auto">
              <a:spcAft>
                <a:spcPts val="0"/>
              </a:spcAft>
              <a:buFont typeface="Arial" pitchFamily="34" charset="0"/>
              <a:buChar char="•"/>
              <a:defRPr/>
            </a:pPr>
            <a:r>
              <a:rPr lang="ru-RU" sz="2000" b="1" dirty="0" err="1" smtClean="0">
                <a:solidFill>
                  <a:srgbClr val="C00000"/>
                </a:solidFill>
                <a:latin typeface="Book Antiqua" panose="02040602050305030304" pitchFamily="18" charset="0"/>
              </a:rPr>
              <a:t>Передерин</a:t>
            </a:r>
            <a:r>
              <a:rPr lang="ru-RU" sz="2000" b="1" dirty="0" smtClean="0">
                <a:solidFill>
                  <a:srgbClr val="C00000"/>
                </a:solidFill>
                <a:latin typeface="Book Antiqua" panose="02040602050305030304" pitchFamily="18" charset="0"/>
              </a:rPr>
              <a:t> </a:t>
            </a:r>
            <a:r>
              <a:rPr lang="ru-RU" sz="2000" b="1" dirty="0">
                <a:solidFill>
                  <a:srgbClr val="C00000"/>
                </a:solidFill>
                <a:latin typeface="Book Antiqua" panose="02040602050305030304" pitchFamily="18" charset="0"/>
              </a:rPr>
              <a:t>С.В. </a:t>
            </a:r>
            <a:r>
              <a:rPr lang="ru-RU" sz="2000" dirty="0">
                <a:solidFill>
                  <a:srgbClr val="C00000"/>
                </a:solidFill>
                <a:latin typeface="Book Antiqua" panose="02040602050305030304" pitchFamily="18" charset="0"/>
              </a:rPr>
              <a:t>Правовые процедуры,  регламентирующие использование  рабочего времени и времени отдыха работниками : монография / С. В. </a:t>
            </a:r>
            <a:r>
              <a:rPr lang="ru-RU" sz="2000" dirty="0" err="1">
                <a:solidFill>
                  <a:srgbClr val="C00000"/>
                </a:solidFill>
                <a:latin typeface="Book Antiqua" panose="02040602050305030304" pitchFamily="18" charset="0"/>
              </a:rPr>
              <a:t>Передерин</a:t>
            </a:r>
            <a:r>
              <a:rPr lang="ru-RU" sz="2000" dirty="0">
                <a:solidFill>
                  <a:srgbClr val="C00000"/>
                </a:solidFill>
                <a:latin typeface="Book Antiqua" panose="02040602050305030304" pitchFamily="18" charset="0"/>
              </a:rPr>
              <a:t> ; Воронежский государственный университет. – Воронеж : Издательский дом ВГУ, 2017. – 214 с. - 13,4 </a:t>
            </a:r>
            <a:r>
              <a:rPr lang="ru-RU" sz="2000" dirty="0" err="1">
                <a:solidFill>
                  <a:srgbClr val="C00000"/>
                </a:solidFill>
                <a:latin typeface="Book Antiqua" panose="02040602050305030304" pitchFamily="18" charset="0"/>
              </a:rPr>
              <a:t>п.л</a:t>
            </a:r>
            <a:r>
              <a:rPr lang="ru-RU" sz="2000" dirty="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2000" b="1" dirty="0" err="1">
                <a:solidFill>
                  <a:srgbClr val="C00000"/>
                </a:solidFill>
                <a:latin typeface="Book Antiqua" panose="02040602050305030304" pitchFamily="18" charset="0"/>
              </a:rPr>
              <a:t>Сазонникова</a:t>
            </a:r>
            <a:r>
              <a:rPr lang="ru-RU" sz="2000" b="1" dirty="0">
                <a:solidFill>
                  <a:srgbClr val="C00000"/>
                </a:solidFill>
                <a:latin typeface="Book Antiqua" panose="02040602050305030304" pitchFamily="18" charset="0"/>
              </a:rPr>
              <a:t> Е. В. </a:t>
            </a:r>
            <a:r>
              <a:rPr lang="ru-RU" sz="2000" dirty="0">
                <a:solidFill>
                  <a:srgbClr val="C00000"/>
                </a:solidFill>
                <a:latin typeface="Book Antiqua" panose="02040602050305030304" pitchFamily="18" charset="0"/>
              </a:rPr>
              <a:t>Юридический факультет Воронежского государственного университета. В начале пути. 1918.  Воронеж, 2017. 136 с. (11,1 п. л.). </a:t>
            </a:r>
          </a:p>
          <a:p>
            <a:pPr algn="just" fontAlgn="auto">
              <a:spcAft>
                <a:spcPts val="0"/>
              </a:spcAft>
              <a:buFont typeface="Arial" pitchFamily="34" charset="0"/>
              <a:buChar char="•"/>
              <a:defRPr/>
            </a:pPr>
            <a:r>
              <a:rPr lang="ru-RU" sz="2000" b="1" dirty="0" err="1">
                <a:solidFill>
                  <a:srgbClr val="C00000"/>
                </a:solidFill>
                <a:latin typeface="Book Antiqua" panose="02040602050305030304" pitchFamily="18" charset="0"/>
              </a:rPr>
              <a:t>Шеменева</a:t>
            </a:r>
            <a:r>
              <a:rPr lang="ru-RU" sz="2000" b="1" dirty="0">
                <a:solidFill>
                  <a:srgbClr val="C00000"/>
                </a:solidFill>
                <a:latin typeface="Book Antiqua" panose="02040602050305030304" pitchFamily="18" charset="0"/>
              </a:rPr>
              <a:t> О.Н. </a:t>
            </a:r>
            <a:r>
              <a:rPr lang="ru-RU" sz="2000" dirty="0">
                <a:solidFill>
                  <a:srgbClr val="C00000"/>
                </a:solidFill>
                <a:latin typeface="Book Antiqua" panose="02040602050305030304" pitchFamily="18" charset="0"/>
              </a:rPr>
              <a:t>Роль соглашений сторон в гражданском судопроизводстве / О. Н. </a:t>
            </a:r>
            <a:r>
              <a:rPr lang="ru-RU" sz="2000" dirty="0" err="1">
                <a:solidFill>
                  <a:srgbClr val="C00000"/>
                </a:solidFill>
                <a:latin typeface="Book Antiqua" panose="02040602050305030304" pitchFamily="18" charset="0"/>
              </a:rPr>
              <a:t>Шеменева</a:t>
            </a:r>
            <a:r>
              <a:rPr lang="ru-RU" sz="2000" dirty="0">
                <a:solidFill>
                  <a:srgbClr val="C00000"/>
                </a:solidFill>
                <a:latin typeface="Book Antiqua" panose="02040602050305030304" pitchFamily="18" charset="0"/>
              </a:rPr>
              <a:t>. М.: </a:t>
            </a:r>
            <a:r>
              <a:rPr lang="ru-RU" sz="2000" dirty="0" err="1">
                <a:solidFill>
                  <a:srgbClr val="C00000"/>
                </a:solidFill>
                <a:latin typeface="Book Antiqua" panose="02040602050305030304" pitchFamily="18" charset="0"/>
              </a:rPr>
              <a:t>Инфотропик</a:t>
            </a:r>
            <a:r>
              <a:rPr lang="ru-RU" sz="2000" dirty="0">
                <a:solidFill>
                  <a:srgbClr val="C00000"/>
                </a:solidFill>
                <a:latin typeface="Book Antiqua" panose="02040602050305030304" pitchFamily="18" charset="0"/>
              </a:rPr>
              <a:t> Медиа, 2017. - 312 с</a:t>
            </a:r>
            <a:r>
              <a:rPr lang="ru-RU" sz="2000" dirty="0" smtClean="0">
                <a:solidFill>
                  <a:srgbClr val="C00000"/>
                </a:solidFill>
                <a:latin typeface="Book Antiqua" panose="02040602050305030304" pitchFamily="18" charset="0"/>
              </a:rPr>
              <a:t>.</a:t>
            </a:r>
          </a:p>
          <a:p>
            <a:pPr algn="just" fontAlgn="auto">
              <a:spcAft>
                <a:spcPts val="0"/>
              </a:spcAft>
              <a:buFont typeface="Arial" pitchFamily="34" charset="0"/>
              <a:buChar char="•"/>
              <a:defRPr/>
            </a:pPr>
            <a:r>
              <a:rPr lang="ru-RU" sz="2000" b="1" dirty="0">
                <a:solidFill>
                  <a:srgbClr val="C00000"/>
                </a:solidFill>
                <a:latin typeface="Book Antiqua" panose="02040602050305030304" pitchFamily="18" charset="0"/>
              </a:rPr>
              <a:t>Хорунжий С. Н. </a:t>
            </a:r>
            <a:r>
              <a:rPr lang="ru-RU" sz="2000" dirty="0">
                <a:solidFill>
                  <a:srgbClr val="C00000"/>
                </a:solidFill>
                <a:latin typeface="Book Antiqua" panose="02040602050305030304" pitchFamily="18" charset="0"/>
              </a:rPr>
              <a:t>Институты гражданского общества: коллективная монография  / Е.М. </a:t>
            </a:r>
            <a:r>
              <a:rPr lang="ru-RU" sz="2000" dirty="0" err="1">
                <a:solidFill>
                  <a:srgbClr val="C00000"/>
                </a:solidFill>
                <a:latin typeface="Book Antiqua" panose="02040602050305030304" pitchFamily="18" charset="0"/>
              </a:rPr>
              <a:t>Крупеня</a:t>
            </a:r>
            <a:r>
              <a:rPr lang="ru-RU" sz="2000" dirty="0">
                <a:solidFill>
                  <a:srgbClr val="C00000"/>
                </a:solidFill>
                <a:latin typeface="Book Antiqua" panose="02040602050305030304" pitchFamily="18" charset="0"/>
              </a:rPr>
              <a:t>, А.А. </a:t>
            </a:r>
            <a:r>
              <a:rPr lang="ru-RU" sz="2000" dirty="0" err="1">
                <a:solidFill>
                  <a:srgbClr val="C00000"/>
                </a:solidFill>
                <a:latin typeface="Book Antiqua" panose="02040602050305030304" pitchFamily="18" charset="0"/>
              </a:rPr>
              <a:t>Дорская</a:t>
            </a:r>
            <a:r>
              <a:rPr lang="ru-RU" sz="2000" dirty="0">
                <a:solidFill>
                  <a:srgbClr val="C00000"/>
                </a:solidFill>
                <a:latin typeface="Book Antiqua" panose="02040602050305030304" pitchFamily="18" charset="0"/>
              </a:rPr>
              <a:t>, </a:t>
            </a:r>
            <a:r>
              <a:rPr lang="ru-RU" sz="2000" dirty="0" err="1">
                <a:solidFill>
                  <a:srgbClr val="C00000"/>
                </a:solidFill>
                <a:latin typeface="Book Antiqua" panose="02040602050305030304" pitchFamily="18" charset="0"/>
              </a:rPr>
              <a:t>В.В.Комарова</a:t>
            </a:r>
            <a:r>
              <a:rPr lang="ru-RU" sz="2000" dirty="0">
                <a:solidFill>
                  <a:srgbClr val="C00000"/>
                </a:solidFill>
                <a:latin typeface="Book Antiqua" panose="02040602050305030304" pitchFamily="18" charset="0"/>
              </a:rPr>
              <a:t>, С.Н. Хорунжий [и др.] / Под редакцией  А.Г. Чернявского. – М.: РУСАЙН, 2017. С. 93–114.</a:t>
            </a:r>
          </a:p>
          <a:p>
            <a:pPr algn="just" fontAlgn="auto">
              <a:spcAft>
                <a:spcPts val="0"/>
              </a:spcAft>
              <a:buFont typeface="Arial" pitchFamily="34" charset="0"/>
              <a:buChar char="•"/>
              <a:defRPr/>
            </a:pPr>
            <a:endParaRPr lang="ru-RU" sz="2000" dirty="0"/>
          </a:p>
          <a:p>
            <a:pPr fontAlgn="auto">
              <a:spcAft>
                <a:spcPts val="0"/>
              </a:spcAft>
              <a:buFont typeface="Arial" pitchFamily="34" charset="0"/>
              <a:buChar char="•"/>
              <a:defRPr/>
            </a:pPr>
            <a:endParaRPr lang="ru-RU" sz="1800" dirty="0"/>
          </a:p>
          <a:p>
            <a:pPr fontAlgn="auto">
              <a:spcAft>
                <a:spcPts val="0"/>
              </a:spcAft>
              <a:buFont typeface="Arial" pitchFamily="34" charset="0"/>
              <a:buChar char="•"/>
              <a:defRPr/>
            </a:pPr>
            <a:endParaRPr lang="ru-RU" sz="1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200" dirty="0">
                <a:solidFill>
                  <a:srgbClr val="C00000"/>
                </a:solidFill>
              </a:rPr>
              <a:t>Д</a:t>
            </a:r>
            <a:r>
              <a:rPr lang="ru-RU" sz="2200" dirty="0" smtClean="0">
                <a:solidFill>
                  <a:srgbClr val="C00000"/>
                </a:solidFill>
              </a:rPr>
              <a:t>еловая </a:t>
            </a:r>
            <a:r>
              <a:rPr lang="ru-RU" sz="2200" dirty="0">
                <a:solidFill>
                  <a:srgbClr val="C00000"/>
                </a:solidFill>
              </a:rPr>
              <a:t>игра среди студентов региональных вузов в формате заседания законодательного собрания на тему </a:t>
            </a:r>
            <a:r>
              <a:rPr lang="ru-RU" sz="2200" b="1" dirty="0">
                <a:solidFill>
                  <a:srgbClr val="C00000"/>
                </a:solidFill>
              </a:rPr>
              <a:t>«Экологическая безопасность как гарантия права на благоприятную окружающую среду»</a:t>
            </a:r>
          </a:p>
        </p:txBody>
      </p:sp>
      <p:sp>
        <p:nvSpPr>
          <p:cNvPr id="3" name="Объект 2"/>
          <p:cNvSpPr>
            <a:spLocks noGrp="1"/>
          </p:cNvSpPr>
          <p:nvPr>
            <p:ph idx="1"/>
          </p:nvPr>
        </p:nvSpPr>
        <p:spPr/>
        <p:txBody>
          <a:bodyPr/>
          <a:lstStyle/>
          <a:p>
            <a:pPr algn="just"/>
            <a:r>
              <a:rPr lang="ru-RU" sz="2200" dirty="0">
                <a:solidFill>
                  <a:srgbClr val="C00000"/>
                </a:solidFill>
              </a:rPr>
              <a:t>Победу в </a:t>
            </a:r>
            <a:r>
              <a:rPr lang="ru-RU" sz="2200" dirty="0" err="1">
                <a:solidFill>
                  <a:srgbClr val="C00000"/>
                </a:solidFill>
              </a:rPr>
              <a:t>деловои</a:t>
            </a:r>
            <a:r>
              <a:rPr lang="ru-RU" sz="2200" dirty="0">
                <a:solidFill>
                  <a:srgbClr val="C00000"/>
                </a:solidFill>
              </a:rPr>
              <a:t>̆ игре одержала команда ВГУ в составе студентов юридического факультета ВГУ были Матвеева Полина 3 курс, Колесников Олег </a:t>
            </a:r>
            <a:r>
              <a:rPr lang="ru-RU" sz="2200" dirty="0" smtClean="0">
                <a:solidFill>
                  <a:srgbClr val="C00000"/>
                </a:solidFill>
              </a:rPr>
              <a:t>и Варфоломеев </a:t>
            </a:r>
            <a:r>
              <a:rPr lang="ru-RU" sz="2200" dirty="0">
                <a:solidFill>
                  <a:srgbClr val="C00000"/>
                </a:solidFill>
              </a:rPr>
              <a:t>Марк 4 курс (тренер команды доцент кафедры конституционного и </a:t>
            </a:r>
            <a:r>
              <a:rPr lang="ru-RU" sz="2200" dirty="0" smtClean="0">
                <a:solidFill>
                  <a:srgbClr val="C00000"/>
                </a:solidFill>
              </a:rPr>
              <a:t>муниципального </a:t>
            </a:r>
            <a:r>
              <a:rPr lang="ru-RU" sz="2200" dirty="0">
                <a:solidFill>
                  <a:srgbClr val="C00000"/>
                </a:solidFill>
              </a:rPr>
              <a:t>права Бекетова Светлана </a:t>
            </a:r>
            <a:r>
              <a:rPr lang="ru-RU" sz="2200" dirty="0" err="1">
                <a:solidFill>
                  <a:srgbClr val="C00000"/>
                </a:solidFill>
              </a:rPr>
              <a:t>Михайловна</a:t>
            </a:r>
            <a:r>
              <a:rPr lang="ru-RU" sz="2200" dirty="0">
                <a:solidFill>
                  <a:srgbClr val="C00000"/>
                </a:solidFill>
              </a:rPr>
              <a:t>). </a:t>
            </a:r>
            <a:endParaRPr lang="ru-RU" sz="2200" dirty="0" smtClean="0">
              <a:solidFill>
                <a:srgbClr val="C00000"/>
              </a:solidFill>
            </a:endParaRPr>
          </a:p>
          <a:p>
            <a:pPr algn="just"/>
            <a:endParaRPr lang="ru-RU" sz="2400" dirty="0"/>
          </a:p>
          <a:p>
            <a:pPr algn="just"/>
            <a:endParaRPr lang="ru-RU" sz="2400" dirty="0"/>
          </a:p>
          <a:p>
            <a:pPr algn="just"/>
            <a:endParaRPr lang="ru-RU" sz="2200" dirty="0" smtClean="0">
              <a:solidFill>
                <a:srgbClr val="C00000"/>
              </a:solidFill>
            </a:endParaRPr>
          </a:p>
          <a:p>
            <a:pPr algn="just"/>
            <a:endParaRPr lang="ru-RU" dirty="0" smtClean="0">
              <a:solidFill>
                <a:srgbClr val="C00000"/>
              </a:solidFill>
            </a:endParaRPr>
          </a:p>
        </p:txBody>
      </p:sp>
      <p:pic>
        <p:nvPicPr>
          <p:cNvPr id="4" name="Рисунок 3"/>
          <p:cNvPicPr>
            <a:picLocks noChangeAspect="1"/>
          </p:cNvPicPr>
          <p:nvPr/>
        </p:nvPicPr>
        <p:blipFill>
          <a:blip r:embed="rId2"/>
          <a:stretch>
            <a:fillRect/>
          </a:stretch>
        </p:blipFill>
        <p:spPr>
          <a:xfrm>
            <a:off x="2339752" y="3356992"/>
            <a:ext cx="4680078" cy="3118102"/>
          </a:xfrm>
          <a:prstGeom prst="rect">
            <a:avLst/>
          </a:prstGeom>
        </p:spPr>
      </p:pic>
    </p:spTree>
    <p:extLst>
      <p:ext uri="{BB962C8B-B14F-4D97-AF65-F5344CB8AC3E}">
        <p14:creationId xmlns:p14="http://schemas.microsoft.com/office/powerpoint/2010/main" val="328983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713"/>
            <a:ext cx="8229600" cy="796925"/>
          </a:xfrm>
        </p:spPr>
        <p:txBody>
          <a:bodyPr rtlCol="0">
            <a:noAutofit/>
          </a:bodyPr>
          <a:lstStyle/>
          <a:p>
            <a:pPr fontAlgn="auto">
              <a:spcBef>
                <a:spcPct val="20000"/>
              </a:spcBef>
              <a:spcAft>
                <a:spcPts val="0"/>
              </a:spcAft>
              <a:defRPr/>
            </a:pPr>
            <a:r>
              <a:rPr lang="ru-RU" sz="2800" b="1" dirty="0">
                <a:solidFill>
                  <a:srgbClr val="C00000"/>
                </a:solidFill>
                <a:latin typeface="Book Antiqua" panose="02040602050305030304" pitchFamily="18" charset="0"/>
                <a:ea typeface="+mn-ea"/>
                <a:cs typeface="Times New Roman" panose="02020603050405020304" pitchFamily="18" charset="0"/>
              </a:rPr>
              <a:t>23 студента - </a:t>
            </a:r>
            <a:r>
              <a:rPr lang="ru-RU" sz="2800" dirty="0">
                <a:solidFill>
                  <a:srgbClr val="C00000"/>
                </a:solidFill>
                <a:latin typeface="Book Antiqua" panose="02040602050305030304" pitchFamily="18" charset="0"/>
                <a:ea typeface="+mn-ea"/>
                <a:cs typeface="Times New Roman" panose="02020603050405020304" pitchFamily="18" charset="0"/>
              </a:rPr>
              <a:t>стипендиаты Оксфордского Российского Фонда  2017-2018 учебного года</a:t>
            </a:r>
            <a:br>
              <a:rPr lang="ru-RU" sz="2800" dirty="0">
                <a:solidFill>
                  <a:srgbClr val="C00000"/>
                </a:solidFill>
                <a:latin typeface="Book Antiqua" panose="02040602050305030304" pitchFamily="18" charset="0"/>
                <a:ea typeface="+mn-ea"/>
                <a:cs typeface="Times New Roman" panose="02020603050405020304" pitchFamily="18" charset="0"/>
              </a:rPr>
            </a:br>
            <a:endParaRPr lang="ru-RU" sz="2800" dirty="0">
              <a:latin typeface="Book Antiqua" panose="02040602050305030304" pitchFamily="18" charset="0"/>
            </a:endParaRPr>
          </a:p>
        </p:txBody>
      </p:sp>
      <p:pic>
        <p:nvPicPr>
          <p:cNvPr id="67586" name="Объект 3"/>
          <p:cNvPicPr>
            <a:picLocks noGrp="1" noChangeAspect="1"/>
          </p:cNvPicPr>
          <p:nvPr>
            <p:ph idx="1"/>
          </p:nvPr>
        </p:nvPicPr>
        <p:blipFill>
          <a:blip r:embed="rId2"/>
          <a:srcRect/>
          <a:stretch>
            <a:fillRect/>
          </a:stretch>
        </p:blipFill>
        <p:spPr>
          <a:xfrm>
            <a:off x="0" y="1268413"/>
            <a:ext cx="5145088" cy="3633787"/>
          </a:xfrm>
        </p:spPr>
      </p:pic>
      <p:pic>
        <p:nvPicPr>
          <p:cNvPr id="67587" name="Рисунок 4"/>
          <p:cNvPicPr>
            <a:picLocks noChangeAspect="1"/>
          </p:cNvPicPr>
          <p:nvPr/>
        </p:nvPicPr>
        <p:blipFill>
          <a:blip r:embed="rId3"/>
          <a:srcRect/>
          <a:stretch>
            <a:fillRect/>
          </a:stretch>
        </p:blipFill>
        <p:spPr bwMode="auto">
          <a:xfrm>
            <a:off x="5138738" y="3570288"/>
            <a:ext cx="4005262" cy="266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576" y="548680"/>
            <a:ext cx="8208912" cy="5909310"/>
          </a:xfrm>
          <a:prstGeom prst="rect">
            <a:avLst/>
          </a:prstGeom>
        </p:spPr>
        <p:txBody>
          <a:bodyPr wrap="square">
            <a:spAutoFit/>
          </a:bodyPr>
          <a:lstStyle/>
          <a:p>
            <a:pPr algn="ctr"/>
            <a:r>
              <a:rPr lang="ru-RU" sz="1400" b="1" dirty="0">
                <a:solidFill>
                  <a:srgbClr val="C00000"/>
                </a:solidFill>
              </a:rPr>
              <a:t>Р Е Ш Е Н И Е </a:t>
            </a:r>
          </a:p>
          <a:p>
            <a:pPr algn="ctr"/>
            <a:r>
              <a:rPr lang="ru-RU" sz="1400" b="1" dirty="0">
                <a:solidFill>
                  <a:srgbClr val="C00000"/>
                </a:solidFill>
              </a:rPr>
              <a:t>Ученого Совета юридического факультета </a:t>
            </a:r>
          </a:p>
          <a:p>
            <a:pPr algn="ctr"/>
            <a:r>
              <a:rPr lang="ru-RU" sz="1400" b="1" dirty="0">
                <a:solidFill>
                  <a:srgbClr val="C00000"/>
                </a:solidFill>
              </a:rPr>
              <a:t>ФГБОУ ВО</a:t>
            </a:r>
          </a:p>
          <a:p>
            <a:pPr algn="ctr"/>
            <a:r>
              <a:rPr lang="ru-RU" sz="1400" b="1" dirty="0">
                <a:solidFill>
                  <a:srgbClr val="C00000"/>
                </a:solidFill>
              </a:rPr>
              <a:t>«Воронежский государственный университет»</a:t>
            </a:r>
          </a:p>
          <a:p>
            <a:endParaRPr lang="ru-RU" sz="1400" dirty="0">
              <a:solidFill>
                <a:srgbClr val="C00000"/>
              </a:solidFill>
            </a:endParaRPr>
          </a:p>
          <a:p>
            <a:pPr algn="r"/>
            <a:r>
              <a:rPr lang="ru-RU" sz="1400" dirty="0">
                <a:solidFill>
                  <a:srgbClr val="C00000"/>
                </a:solidFill>
              </a:rPr>
              <a:t>									     от  28 декабря  2017 г.</a:t>
            </a:r>
          </a:p>
          <a:p>
            <a:r>
              <a:rPr lang="ru-RU" sz="1400" dirty="0" smtClean="0">
                <a:solidFill>
                  <a:srgbClr val="C00000"/>
                </a:solidFill>
              </a:rPr>
              <a:t>Заслушав </a:t>
            </a:r>
            <a:r>
              <a:rPr lang="ru-RU" sz="1400" dirty="0">
                <a:solidFill>
                  <a:srgbClr val="C00000"/>
                </a:solidFill>
              </a:rPr>
              <a:t>и обсудив доклад заместителя декана юридического факультета ФГБОУ ВО «Воронежский государственный университет» по научной работе и аспирантуре доктора юридических наук, доцента О.С. Рогачевой «Итоги научной работы юридического факультета в 2017 году», Ученый Совет юридического факультета ВГУ </a:t>
            </a:r>
          </a:p>
          <a:p>
            <a:r>
              <a:rPr lang="ru-RU" sz="1400" dirty="0" smtClean="0">
                <a:solidFill>
                  <a:srgbClr val="C00000"/>
                </a:solidFill>
              </a:rPr>
              <a:t>п </a:t>
            </a:r>
            <a:r>
              <a:rPr lang="ru-RU" sz="1400" dirty="0">
                <a:solidFill>
                  <a:srgbClr val="C00000"/>
                </a:solidFill>
              </a:rPr>
              <a:t>о с т а н о в и л:</a:t>
            </a:r>
          </a:p>
          <a:p>
            <a:r>
              <a:rPr lang="ru-RU" sz="1400" dirty="0" smtClean="0">
                <a:solidFill>
                  <a:srgbClr val="C00000"/>
                </a:solidFill>
              </a:rPr>
              <a:t>1</a:t>
            </a:r>
            <a:r>
              <a:rPr lang="ru-RU" sz="1400" dirty="0">
                <a:solidFill>
                  <a:srgbClr val="C00000"/>
                </a:solidFill>
              </a:rPr>
              <a:t>.	Признать результаты научно-исследовательской работы преподавателей юридического факультета Воронежского государственного университета в 2017 году удовлетворительными. </a:t>
            </a:r>
          </a:p>
          <a:p>
            <a:pPr marL="342900" indent="-342900">
              <a:buAutoNum type="arabicPeriod" startAt="2"/>
            </a:pPr>
            <a:r>
              <a:rPr lang="ru-RU" sz="1400" dirty="0" smtClean="0">
                <a:solidFill>
                  <a:srgbClr val="C00000"/>
                </a:solidFill>
              </a:rPr>
              <a:t>Одобрить </a:t>
            </a:r>
            <a:r>
              <a:rPr lang="ru-RU" sz="1400" dirty="0">
                <a:solidFill>
                  <a:srgbClr val="C00000"/>
                </a:solidFill>
              </a:rPr>
              <a:t>деятельность зав. кафедрами юридического факультета Воронежского государственного университета по организации и проведению научно-исследовательской работы преподавателями, аспирантами, соискателями и студентами юридического факультета Воронежского государственного университета</a:t>
            </a:r>
            <a:r>
              <a:rPr lang="ru-RU" sz="1400" dirty="0" smtClean="0">
                <a:solidFill>
                  <a:srgbClr val="C00000"/>
                </a:solidFill>
              </a:rPr>
              <a:t>.</a:t>
            </a:r>
          </a:p>
          <a:p>
            <a:r>
              <a:rPr lang="ru-RU" sz="1400" dirty="0">
                <a:solidFill>
                  <a:srgbClr val="C00000"/>
                </a:solidFill>
              </a:rPr>
              <a:t>3.	Утвердить план научно-исследовательской работы юридического факультета Воронежского государственного университета на 2018 год.</a:t>
            </a:r>
          </a:p>
          <a:p>
            <a:r>
              <a:rPr lang="ru-RU" sz="1400" dirty="0">
                <a:solidFill>
                  <a:srgbClr val="C00000"/>
                </a:solidFill>
              </a:rPr>
              <a:t>4.	Рекомендовать кафедрам юридического факультета ВГУ регулярно (по семестрам) рассматривать вопросы научной работы кафедры, соблюдения сроков подготовки кандидатских и докторских диссертаций, обсуждать конкретные результаты исследовательской деятельности каждого преподавателя, степень его участия в научных проектах как кафедры, так и юридического факультета Воронежского государственного университета (зав. кафедрами).</a:t>
            </a:r>
          </a:p>
          <a:p>
            <a:endParaRPr lang="ru-RU" sz="1400" dirty="0">
              <a:solidFill>
                <a:srgbClr val="C00000"/>
              </a:solidFill>
            </a:endParaRPr>
          </a:p>
        </p:txBody>
      </p:sp>
    </p:spTree>
    <p:extLst>
      <p:ext uri="{BB962C8B-B14F-4D97-AF65-F5344CB8AC3E}">
        <p14:creationId xmlns:p14="http://schemas.microsoft.com/office/powerpoint/2010/main" val="4685504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890291"/>
            <a:ext cx="7488832" cy="4893647"/>
          </a:xfrm>
          <a:prstGeom prst="rect">
            <a:avLst/>
          </a:prstGeom>
        </p:spPr>
        <p:txBody>
          <a:bodyPr wrap="square">
            <a:spAutoFit/>
          </a:bodyPr>
          <a:lstStyle/>
          <a:p>
            <a:pPr algn="just"/>
            <a:r>
              <a:rPr lang="ru-RU" dirty="0" smtClean="0">
                <a:solidFill>
                  <a:srgbClr val="C00000"/>
                </a:solidFill>
              </a:rPr>
              <a:t>5. </a:t>
            </a:r>
            <a:r>
              <a:rPr lang="ru-RU" sz="1400" dirty="0" smtClean="0">
                <a:solidFill>
                  <a:srgbClr val="C00000"/>
                </a:solidFill>
              </a:rPr>
              <a:t>Продолжить издание в 2018 году научных журналов, ежегодников и сборников научных трудов: «Вестник Воронежского государственного университета. Серия: Право»,  «Судебная власть и уголовный процесс», «Воронежские криминалистические чтения», «Конституционализм и </a:t>
            </a:r>
            <a:r>
              <a:rPr lang="ru-RU" sz="1400" dirty="0" err="1" smtClean="0">
                <a:solidFill>
                  <a:srgbClr val="C00000"/>
                </a:solidFill>
              </a:rPr>
              <a:t>государствоведение</a:t>
            </a:r>
            <a:r>
              <a:rPr lang="ru-RU" sz="1400" dirty="0" smtClean="0">
                <a:solidFill>
                  <a:srgbClr val="C00000"/>
                </a:solidFill>
              </a:rPr>
              <a:t>», «Юбилеи, Конференции, Форумы», «Юридические записки», «Правовая наука и реформа юридического образования», , «Публичные финансы и налоговое право», «Уголовное право и криминология», «Международно-правовые чтения» (зав. кафедрами). </a:t>
            </a:r>
          </a:p>
          <a:p>
            <a:pPr algn="just"/>
            <a:r>
              <a:rPr lang="ru-RU" sz="1400" dirty="0" smtClean="0">
                <a:solidFill>
                  <a:srgbClr val="C00000"/>
                </a:solidFill>
              </a:rPr>
              <a:t>6.	Продолжить издание в 2018 г. сборников научных трудов аспирантов, соискателей, магистров и студентов юридического факультета Воронежского государственного университета «Трибуна молодых ученых» и «Студенты в правовой науке» (в электронной форме) (проф. Ю.Н. Старилов, доц. О.С. Рогачева).</a:t>
            </a:r>
          </a:p>
          <a:p>
            <a:pPr marL="342900" indent="-342900" algn="just">
              <a:buAutoNum type="arabicPeriod" startAt="7"/>
            </a:pPr>
            <a:r>
              <a:rPr lang="ru-RU" sz="1400" dirty="0" smtClean="0">
                <a:solidFill>
                  <a:srgbClr val="C00000"/>
                </a:solidFill>
              </a:rPr>
              <a:t>Организовать и осуществлять на кафедрах работу уполномоченных каждой кафедры по взаимодействию с научной библиотекой Воронежского государственного университета с целью повышения индекса цитируемости преподавателей кафедры с использованием РИНЦ (зав. кафедрами).</a:t>
            </a:r>
          </a:p>
          <a:p>
            <a:pPr marL="342900" indent="-342900" algn="just">
              <a:buAutoNum type="arabicPeriod" startAt="7"/>
            </a:pPr>
            <a:r>
              <a:rPr lang="ru-RU" sz="1400" dirty="0" smtClean="0">
                <a:solidFill>
                  <a:srgbClr val="C00000"/>
                </a:solidFill>
              </a:rPr>
              <a:t>Обеспечить </a:t>
            </a:r>
            <a:r>
              <a:rPr lang="ru-RU" sz="1400" dirty="0">
                <a:solidFill>
                  <a:srgbClr val="C00000"/>
                </a:solidFill>
              </a:rPr>
              <a:t>соответствие научного издания «Вестник ВГУ. Серия: Право» установленным требованиям с целью его поддержания в перечне рецензируемых научных изданий, в которых должны быть опубликованы основные научные результаты диссертаций на соискание ученой степени кандидат наук, на соискание ученой степени доктора наук (проф. Ю.Н. Старилов, проф. О.С. Рогачева, доц. Ю.Б. Носова).</a:t>
            </a:r>
            <a:endParaRPr lang="ru-RU" sz="1400" dirty="0" smtClean="0">
              <a:solidFill>
                <a:srgbClr val="C00000"/>
              </a:solidFill>
            </a:endParaRPr>
          </a:p>
          <a:p>
            <a:pPr marL="342900" indent="-342900">
              <a:buAutoNum type="arabicPeriod" startAt="7"/>
            </a:pPr>
            <a:endParaRPr lang="ru-RU" sz="1400" dirty="0">
              <a:solidFill>
                <a:srgbClr val="C00000"/>
              </a:solidFill>
            </a:endParaRPr>
          </a:p>
        </p:txBody>
      </p:sp>
    </p:spTree>
    <p:extLst>
      <p:ext uri="{BB962C8B-B14F-4D97-AF65-F5344CB8AC3E}">
        <p14:creationId xmlns:p14="http://schemas.microsoft.com/office/powerpoint/2010/main" val="2502688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576" y="1052736"/>
            <a:ext cx="7992888" cy="3970318"/>
          </a:xfrm>
          <a:prstGeom prst="rect">
            <a:avLst/>
          </a:prstGeom>
        </p:spPr>
        <p:txBody>
          <a:bodyPr wrap="square">
            <a:spAutoFit/>
          </a:bodyPr>
          <a:lstStyle/>
          <a:p>
            <a:r>
              <a:rPr lang="ru-RU" dirty="0" smtClean="0">
                <a:solidFill>
                  <a:srgbClr val="C00000"/>
                </a:solidFill>
              </a:rPr>
              <a:t>9. Провести </a:t>
            </a:r>
            <a:r>
              <a:rPr lang="ru-RU" dirty="0">
                <a:solidFill>
                  <a:srgbClr val="C00000"/>
                </a:solidFill>
              </a:rPr>
              <a:t>в апреле 2018 г. ежегодную научную конференцию профессорско-преподавательского состава юридического факультета Воронежского государственного университета и научную студенческую конференцию (зав. кафедрами). </a:t>
            </a:r>
          </a:p>
          <a:p>
            <a:r>
              <a:rPr lang="ru-RU" dirty="0">
                <a:solidFill>
                  <a:srgbClr val="C00000"/>
                </a:solidFill>
              </a:rPr>
              <a:t>10.	Постоянно проводить работу по внедрению результатов научных исследований ученых юридического факультета Воронежского государственного университета в практику деятельности государственных органов и органов местного самоуправления (судов, прокуратуры, территориальных органов федеральных органов исполнительной власти, Правительства Воронежской области, органов законодательной и исполнительной власти Воронежской области, городской администрации, правоохранительных органов), а также по организации участия преподавателей в законодательной деятельности (зав. кафедрами).</a:t>
            </a:r>
          </a:p>
        </p:txBody>
      </p:sp>
    </p:spTree>
    <p:extLst>
      <p:ext uri="{BB962C8B-B14F-4D97-AF65-F5344CB8AC3E}">
        <p14:creationId xmlns:p14="http://schemas.microsoft.com/office/powerpoint/2010/main" val="3402956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288" y="476250"/>
            <a:ext cx="8229600" cy="5832475"/>
          </a:xfrm>
        </p:spPr>
        <p:txBody>
          <a:bodyPr rtlCol="0">
            <a:normAutofit lnSpcReduction="10000"/>
          </a:bodyPr>
          <a:lstStyle/>
          <a:p>
            <a:pPr marL="0" indent="0" fontAlgn="auto">
              <a:spcAft>
                <a:spcPts val="0"/>
              </a:spcAft>
              <a:buFont typeface="Arial" pitchFamily="34" charset="0"/>
              <a:buNone/>
              <a:defRPr/>
            </a:pPr>
            <a:r>
              <a:rPr lang="ru-RU" sz="2800" b="1" dirty="0" smtClean="0">
                <a:solidFill>
                  <a:srgbClr val="C00000"/>
                </a:solidFill>
                <a:latin typeface="Times New Roman" panose="02020603050405020304" pitchFamily="18" charset="0"/>
                <a:cs typeface="Times New Roman" panose="02020603050405020304" pitchFamily="18" charset="0"/>
              </a:rPr>
              <a:t>В отчете использованы материалы:</a:t>
            </a:r>
            <a:endParaRPr lang="en-US" sz="2800" b="1" dirty="0" smtClean="0">
              <a:solidFill>
                <a:srgbClr val="C00000"/>
              </a:solidFill>
              <a:latin typeface="Times New Roman" panose="02020603050405020304" pitchFamily="18" charset="0"/>
              <a:cs typeface="Times New Roman" panose="02020603050405020304" pitchFamily="18" charset="0"/>
            </a:endParaRPr>
          </a:p>
          <a:p>
            <a:pPr marL="514350" indent="-514350" fontAlgn="auto">
              <a:spcAft>
                <a:spcPts val="0"/>
              </a:spcAft>
              <a:buFont typeface="Arial" pitchFamily="34" charset="0"/>
              <a:buAutoNum type="arabicPeriod"/>
              <a:defRPr/>
            </a:pPr>
            <a:endParaRPr lang="en-US" sz="2800" b="1" dirty="0" smtClean="0">
              <a:solidFill>
                <a:srgbClr val="C00000"/>
              </a:solidFill>
              <a:latin typeface="Times New Roman" panose="02020603050405020304" pitchFamily="18" charset="0"/>
              <a:cs typeface="Times New Roman" panose="02020603050405020304" pitchFamily="18" charset="0"/>
            </a:endParaRPr>
          </a:p>
          <a:p>
            <a:pPr marL="514350" indent="-514350" fontAlgn="auto">
              <a:spcAft>
                <a:spcPts val="0"/>
              </a:spcAft>
              <a:buFont typeface="Arial" pitchFamily="34" charset="0"/>
              <a:buAutoNum type="arabicPeriod"/>
              <a:defRPr/>
            </a:pPr>
            <a:r>
              <a:rPr lang="ru-RU" sz="2800" b="1" dirty="0" smtClean="0">
                <a:solidFill>
                  <a:srgbClr val="C00000"/>
                </a:solidFill>
                <a:latin typeface="Times New Roman" panose="02020603050405020304" pitchFamily="18" charset="0"/>
                <a:cs typeface="Times New Roman" panose="02020603050405020304" pitchFamily="18" charset="0"/>
              </a:rPr>
              <a:t>Информационного проекта юридического факультета ВГУ «</a:t>
            </a:r>
            <a:r>
              <a:rPr lang="en-US" sz="2800" b="1" dirty="0" smtClean="0">
                <a:solidFill>
                  <a:srgbClr val="C00000"/>
                </a:solidFill>
                <a:latin typeface="Times New Roman" panose="02020603050405020304" pitchFamily="18" charset="0"/>
                <a:cs typeface="Times New Roman" panose="02020603050405020304" pitchFamily="18" charset="0"/>
              </a:rPr>
              <a:t>#</a:t>
            </a:r>
            <a:r>
              <a:rPr lang="ru-RU" sz="2800" b="1" dirty="0" smtClean="0">
                <a:solidFill>
                  <a:srgbClr val="C00000"/>
                </a:solidFill>
                <a:latin typeface="Times New Roman" panose="02020603050405020304" pitchFamily="18" charset="0"/>
                <a:cs typeface="Times New Roman" panose="02020603050405020304" pitchFamily="18" charset="0"/>
              </a:rPr>
              <a:t>ЮРВКУРСЕ» (</a:t>
            </a:r>
            <a:r>
              <a:rPr lang="en-US" sz="2800" b="1" dirty="0">
                <a:solidFill>
                  <a:srgbClr val="C00000"/>
                </a:solidFill>
                <a:latin typeface="Times New Roman" panose="02020603050405020304" pitchFamily="18" charset="0"/>
                <a:cs typeface="Times New Roman" panose="02020603050405020304" pitchFamily="18" charset="0"/>
                <a:hlinkClick r:id="rId2"/>
              </a:rPr>
              <a:t>https://</a:t>
            </a:r>
            <a:r>
              <a:rPr lang="en-US" sz="2800" b="1" dirty="0" smtClean="0">
                <a:solidFill>
                  <a:srgbClr val="C00000"/>
                </a:solidFill>
                <a:latin typeface="Times New Roman" panose="02020603050405020304" pitchFamily="18" charset="0"/>
                <a:cs typeface="Times New Roman" panose="02020603050405020304" pitchFamily="18" charset="0"/>
                <a:hlinkClick r:id="rId2"/>
              </a:rPr>
              <a:t>vk.com/yurvkurse</a:t>
            </a:r>
            <a:r>
              <a:rPr lang="ru-RU" sz="2800" b="1" dirty="0" smtClean="0">
                <a:solidFill>
                  <a:srgbClr val="C00000"/>
                </a:solidFill>
                <a:latin typeface="Times New Roman" panose="02020603050405020304" pitchFamily="18" charset="0"/>
                <a:cs typeface="Times New Roman" panose="02020603050405020304" pitchFamily="18" charset="0"/>
              </a:rPr>
              <a:t>)</a:t>
            </a:r>
            <a:endParaRPr lang="en-US" sz="2800" b="1" dirty="0" smtClean="0">
              <a:solidFill>
                <a:srgbClr val="C00000"/>
              </a:solidFill>
              <a:latin typeface="Times New Roman" panose="02020603050405020304" pitchFamily="18" charset="0"/>
              <a:cs typeface="Times New Roman" panose="02020603050405020304" pitchFamily="18" charset="0"/>
            </a:endParaRPr>
          </a:p>
          <a:p>
            <a:pPr marL="514350" indent="-514350" fontAlgn="auto">
              <a:spcAft>
                <a:spcPts val="0"/>
              </a:spcAft>
              <a:buFont typeface="Arial" pitchFamily="34" charset="0"/>
              <a:buAutoNum type="arabicPeriod"/>
              <a:defRPr/>
            </a:pPr>
            <a:r>
              <a:rPr lang="ru-RU" sz="2800" b="1" dirty="0" smtClean="0">
                <a:solidFill>
                  <a:srgbClr val="C00000"/>
                </a:solidFill>
                <a:latin typeface="Times New Roman" panose="02020603050405020304" pitchFamily="18" charset="0"/>
                <a:cs typeface="Times New Roman" panose="02020603050405020304" pitchFamily="18" charset="0"/>
              </a:rPr>
              <a:t> Группы Студенческого научного общества (</a:t>
            </a:r>
            <a:r>
              <a:rPr lang="en-US" sz="2800" b="1" dirty="0">
                <a:solidFill>
                  <a:srgbClr val="C00000"/>
                </a:solidFill>
                <a:latin typeface="Times New Roman" panose="02020603050405020304" pitchFamily="18" charset="0"/>
                <a:cs typeface="Times New Roman" panose="02020603050405020304" pitchFamily="18" charset="0"/>
                <a:hlinkClick r:id="rId3"/>
              </a:rPr>
              <a:t>https://</a:t>
            </a:r>
            <a:r>
              <a:rPr lang="en-US" sz="2800" b="1" dirty="0" smtClean="0">
                <a:solidFill>
                  <a:srgbClr val="C00000"/>
                </a:solidFill>
                <a:latin typeface="Times New Roman" panose="02020603050405020304" pitchFamily="18" charset="0"/>
                <a:cs typeface="Times New Roman" panose="02020603050405020304" pitchFamily="18" charset="0"/>
                <a:hlinkClick r:id="rId3"/>
              </a:rPr>
              <a:t>vk.com/law_ssc</a:t>
            </a:r>
            <a:r>
              <a:rPr lang="ru-RU" sz="2800" b="1" dirty="0" smtClean="0">
                <a:solidFill>
                  <a:srgbClr val="C00000"/>
                </a:solidFill>
                <a:latin typeface="Times New Roman" panose="02020603050405020304" pitchFamily="18" charset="0"/>
                <a:cs typeface="Times New Roman" panose="02020603050405020304" pitchFamily="18" charset="0"/>
              </a:rPr>
              <a:t>)</a:t>
            </a:r>
          </a:p>
          <a:p>
            <a:pPr marL="514350" indent="-514350" fontAlgn="auto">
              <a:spcAft>
                <a:spcPts val="0"/>
              </a:spcAft>
              <a:buFont typeface="Arial" pitchFamily="34" charset="0"/>
              <a:buAutoNum type="arabicPeriod"/>
              <a:defRPr/>
            </a:pPr>
            <a:r>
              <a:rPr lang="ru-RU" sz="2800" b="1" dirty="0" smtClean="0">
                <a:solidFill>
                  <a:srgbClr val="C00000"/>
                </a:solidFill>
                <a:latin typeface="Times New Roman" panose="02020603050405020304" pitchFamily="18" charset="0"/>
                <a:cs typeface="Times New Roman" panose="02020603050405020304" pitchFamily="18" charset="0"/>
              </a:rPr>
              <a:t>Группы </a:t>
            </a:r>
            <a:r>
              <a:rPr lang="en-US" sz="2800" b="1" dirty="0" smtClean="0">
                <a:solidFill>
                  <a:srgbClr val="C00000"/>
                </a:solidFill>
                <a:latin typeface="Times New Roman" panose="02020603050405020304" pitchFamily="18" charset="0"/>
                <a:cs typeface="Times New Roman" panose="02020603050405020304" pitchFamily="18" charset="0"/>
              </a:rPr>
              <a:t>Legal English Club</a:t>
            </a:r>
            <a:r>
              <a:rPr lang="ru-RU" sz="2800" b="1" dirty="0" smtClean="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hlinkClick r:id="rId4"/>
              </a:rPr>
              <a:t>https://</a:t>
            </a:r>
            <a:r>
              <a:rPr lang="en-US" sz="2800" b="1" dirty="0" smtClean="0">
                <a:solidFill>
                  <a:srgbClr val="C00000"/>
                </a:solidFill>
                <a:latin typeface="Times New Roman" panose="02020603050405020304" pitchFamily="18" charset="0"/>
                <a:cs typeface="Times New Roman" panose="02020603050405020304" pitchFamily="18" charset="0"/>
                <a:hlinkClick r:id="rId4"/>
              </a:rPr>
              <a:t>vk.com/lec_vsu</a:t>
            </a:r>
            <a:r>
              <a:rPr lang="ru-RU" sz="2800" b="1" dirty="0" smtClean="0">
                <a:solidFill>
                  <a:srgbClr val="C00000"/>
                </a:solidFill>
                <a:latin typeface="Times New Roman" panose="02020603050405020304" pitchFamily="18" charset="0"/>
                <a:cs typeface="Times New Roman" panose="02020603050405020304" pitchFamily="18" charset="0"/>
              </a:rPr>
              <a:t>)</a:t>
            </a:r>
            <a:endParaRPr lang="en-US" sz="2800" b="1" dirty="0" smtClean="0">
              <a:solidFill>
                <a:srgbClr val="C00000"/>
              </a:solidFill>
              <a:latin typeface="Times New Roman" panose="02020603050405020304" pitchFamily="18" charset="0"/>
              <a:cs typeface="Times New Roman" panose="02020603050405020304" pitchFamily="18" charset="0"/>
            </a:endParaRPr>
          </a:p>
          <a:p>
            <a:pPr marL="514350" indent="-514350" fontAlgn="auto">
              <a:spcAft>
                <a:spcPts val="0"/>
              </a:spcAft>
              <a:buFont typeface="Arial" pitchFamily="34" charset="0"/>
              <a:buAutoNum type="arabicPeriod"/>
              <a:defRPr/>
            </a:pPr>
            <a:r>
              <a:rPr lang="ru-RU" sz="2800" b="1" dirty="0" smtClean="0">
                <a:solidFill>
                  <a:srgbClr val="C00000"/>
                </a:solidFill>
                <a:latin typeface="Times New Roman" panose="02020603050405020304" pitchFamily="18" charset="0"/>
                <a:cs typeface="Times New Roman" panose="02020603050405020304" pitchFamily="18" charset="0"/>
              </a:rPr>
              <a:t>Сайта юридического факультета ВГУ (</a:t>
            </a:r>
            <a:r>
              <a:rPr lang="en-US" sz="2800" b="1" dirty="0">
                <a:solidFill>
                  <a:srgbClr val="C00000"/>
                </a:solidFill>
                <a:latin typeface="Times New Roman" panose="02020603050405020304" pitchFamily="18" charset="0"/>
                <a:cs typeface="Times New Roman" panose="02020603050405020304" pitchFamily="18" charset="0"/>
                <a:hlinkClick r:id="rId5"/>
              </a:rPr>
              <a:t>http://www.law.vsu.ru</a:t>
            </a:r>
            <a:r>
              <a:rPr lang="en-US" sz="2800" b="1" dirty="0" smtClean="0">
                <a:solidFill>
                  <a:srgbClr val="C00000"/>
                </a:solidFill>
                <a:latin typeface="Times New Roman" panose="02020603050405020304" pitchFamily="18" charset="0"/>
                <a:cs typeface="Times New Roman" panose="02020603050405020304" pitchFamily="18" charset="0"/>
                <a:hlinkClick r:id="rId5"/>
              </a:rPr>
              <a:t>/</a:t>
            </a:r>
            <a:r>
              <a:rPr lang="ru-RU" sz="2800" b="1" dirty="0" smtClean="0">
                <a:solidFill>
                  <a:srgbClr val="C00000"/>
                </a:solidFill>
                <a:latin typeface="Times New Roman" panose="02020603050405020304" pitchFamily="18" charset="0"/>
                <a:cs typeface="Times New Roman" panose="02020603050405020304" pitchFamily="18" charset="0"/>
              </a:rPr>
              <a:t>)</a:t>
            </a:r>
          </a:p>
          <a:p>
            <a:pPr marL="514350" indent="-514350" fontAlgn="auto">
              <a:spcAft>
                <a:spcPts val="0"/>
              </a:spcAft>
              <a:buFont typeface="Arial" pitchFamily="34" charset="0"/>
              <a:buAutoNum type="arabicPeriod"/>
              <a:defRPr/>
            </a:pPr>
            <a:r>
              <a:rPr lang="ru-RU" sz="2800" b="1" dirty="0" smtClean="0">
                <a:solidFill>
                  <a:srgbClr val="C00000"/>
                </a:solidFill>
                <a:latin typeface="Times New Roman" panose="02020603050405020304" pitchFamily="18" charset="0"/>
                <a:cs typeface="Times New Roman" panose="02020603050405020304" pitchFamily="18" charset="0"/>
              </a:rPr>
              <a:t> Группы кафедры финансового права (</a:t>
            </a:r>
            <a:r>
              <a:rPr lang="en-US" sz="2800" b="1" dirty="0" smtClean="0">
                <a:solidFill>
                  <a:srgbClr val="C00000"/>
                </a:solidFill>
                <a:latin typeface="Times New Roman" panose="02020603050405020304" pitchFamily="18" charset="0"/>
                <a:cs typeface="Times New Roman" panose="02020603050405020304" pitchFamily="18" charset="0"/>
                <a:hlinkClick r:id="rId6"/>
              </a:rPr>
              <a:t>https</a:t>
            </a:r>
            <a:r>
              <a:rPr lang="en-US" sz="2800" b="1" dirty="0">
                <a:solidFill>
                  <a:srgbClr val="C00000"/>
                </a:solidFill>
                <a:latin typeface="Times New Roman" panose="02020603050405020304" pitchFamily="18" charset="0"/>
                <a:cs typeface="Times New Roman" panose="02020603050405020304" pitchFamily="18" charset="0"/>
                <a:hlinkClick r:id="rId6"/>
              </a:rPr>
              <a:t>://</a:t>
            </a:r>
            <a:r>
              <a:rPr lang="en-US" sz="2800" b="1" dirty="0" smtClean="0">
                <a:solidFill>
                  <a:srgbClr val="C00000"/>
                </a:solidFill>
                <a:latin typeface="Times New Roman" panose="02020603050405020304" pitchFamily="18" charset="0"/>
                <a:cs typeface="Times New Roman" panose="02020603050405020304" pitchFamily="18" charset="0"/>
                <a:hlinkClick r:id="rId6"/>
              </a:rPr>
              <a:t>vk.com/club94412258</a:t>
            </a:r>
            <a:r>
              <a:rPr lang="ru-RU" sz="2800" b="1" dirty="0" smtClean="0">
                <a:solidFill>
                  <a:srgbClr val="C00000"/>
                </a:solidFill>
                <a:latin typeface="Times New Roman" panose="02020603050405020304" pitchFamily="18" charset="0"/>
                <a:cs typeface="Times New Roman" panose="02020603050405020304" pitchFamily="18" charset="0"/>
              </a:rPr>
              <a:t>)</a:t>
            </a:r>
          </a:p>
          <a:p>
            <a:pPr marL="514350" indent="-514350" fontAlgn="auto">
              <a:spcAft>
                <a:spcPts val="0"/>
              </a:spcAft>
              <a:buFont typeface="Arial" pitchFamily="34" charset="0"/>
              <a:buAutoNum type="arabicPeriod"/>
              <a:defRPr/>
            </a:pPr>
            <a:endParaRPr lang="ru-RU" sz="2800" b="1" dirty="0" smtClean="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1"/>
                </a:solidFill>
              </a:rPr>
              <a:t>МОНОГРАФИИ</a:t>
            </a:r>
            <a:endParaRPr lang="ru-RU" dirty="0">
              <a:solidFill>
                <a:schemeClr val="accent1"/>
              </a:solidFill>
            </a:endParaRPr>
          </a:p>
        </p:txBody>
      </p:sp>
      <p:graphicFrame>
        <p:nvGraphicFramePr>
          <p:cNvPr id="4" name="Содержимое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sz="3200" b="1" dirty="0">
                <a:solidFill>
                  <a:srgbClr val="FF0000"/>
                </a:solidFill>
                <a:latin typeface="Book Antiqua" panose="02040602050305030304" pitchFamily="18" charset="0"/>
              </a:rPr>
              <a:t>Публикации в изданиях, индексируемых в базе данных </a:t>
            </a:r>
            <a:r>
              <a:rPr lang="ru-RU" sz="3200" b="1" dirty="0" err="1">
                <a:solidFill>
                  <a:srgbClr val="FF0000"/>
                </a:solidFill>
                <a:latin typeface="Book Antiqua" panose="02040602050305030304" pitchFamily="18" charset="0"/>
              </a:rPr>
              <a:t>Web</a:t>
            </a:r>
            <a:r>
              <a:rPr lang="ru-RU" sz="3200" b="1" dirty="0">
                <a:solidFill>
                  <a:srgbClr val="FF0000"/>
                </a:solidFill>
                <a:latin typeface="Book Antiqua" panose="02040602050305030304" pitchFamily="18" charset="0"/>
              </a:rPr>
              <a:t> </a:t>
            </a:r>
            <a:r>
              <a:rPr lang="ru-RU" sz="3200" b="1" dirty="0" err="1">
                <a:solidFill>
                  <a:srgbClr val="FF0000"/>
                </a:solidFill>
                <a:latin typeface="Book Antiqua" panose="02040602050305030304" pitchFamily="18" charset="0"/>
              </a:rPr>
              <a:t>of</a:t>
            </a:r>
            <a:r>
              <a:rPr lang="ru-RU" sz="3200" b="1" dirty="0">
                <a:solidFill>
                  <a:srgbClr val="FF0000"/>
                </a:solidFill>
                <a:latin typeface="Book Antiqua" panose="02040602050305030304" pitchFamily="18" charset="0"/>
              </a:rPr>
              <a:t> </a:t>
            </a:r>
            <a:r>
              <a:rPr lang="ru-RU" sz="3200" b="1" dirty="0" err="1" smtClean="0">
                <a:solidFill>
                  <a:srgbClr val="FF0000"/>
                </a:solidFill>
                <a:latin typeface="Book Antiqua" panose="02040602050305030304" pitchFamily="18" charset="0"/>
              </a:rPr>
              <a:t>Science</a:t>
            </a:r>
            <a:r>
              <a:rPr lang="en-US" sz="3200" b="1" dirty="0" smtClean="0">
                <a:solidFill>
                  <a:srgbClr val="FF0000"/>
                </a:solidFill>
                <a:latin typeface="Book Antiqua" panose="02040602050305030304" pitchFamily="18" charset="0"/>
              </a:rPr>
              <a:t> - 2</a:t>
            </a:r>
            <a:endParaRPr lang="ru-RU" sz="3200" b="1" dirty="0">
              <a:solidFill>
                <a:srgbClr val="FF0000"/>
              </a:solidFill>
              <a:latin typeface="Book Antiqua" panose="02040602050305030304" pitchFamily="18" charset="0"/>
            </a:endParaRPr>
          </a:p>
        </p:txBody>
      </p:sp>
      <p:sp>
        <p:nvSpPr>
          <p:cNvPr id="22530" name="Объект 2"/>
          <p:cNvSpPr>
            <a:spLocks noGrp="1"/>
          </p:cNvSpPr>
          <p:nvPr>
            <p:ph idx="1"/>
          </p:nvPr>
        </p:nvSpPr>
        <p:spPr>
          <a:xfrm>
            <a:off x="457200" y="1268413"/>
            <a:ext cx="8229600" cy="4857750"/>
          </a:xfrm>
        </p:spPr>
        <p:txBody>
          <a:bodyPr/>
          <a:lstStyle/>
          <a:p>
            <a:endParaRPr lang="ru-RU" sz="1800" b="1" smtClean="0">
              <a:latin typeface="Book Antiqua" pitchFamily="18" charset="0"/>
            </a:endParaRPr>
          </a:p>
          <a:p>
            <a:pPr algn="just"/>
            <a:r>
              <a:rPr lang="en-US" sz="1800" b="1" smtClean="0">
                <a:solidFill>
                  <a:srgbClr val="C00000"/>
                </a:solidFill>
                <a:latin typeface="Book Antiqua" pitchFamily="18" charset="0"/>
              </a:rPr>
              <a:t>Biriukov P. </a:t>
            </a:r>
            <a:r>
              <a:rPr lang="en-US" sz="1800" smtClean="0">
                <a:solidFill>
                  <a:srgbClr val="C00000"/>
                </a:solidFill>
                <a:latin typeface="Book Antiqua" pitchFamily="18" charset="0"/>
              </a:rPr>
              <a:t>On the organizational and legal basis of industrial parks // Науковий вісник Полісся. - 2017. - № 2 (10). Ч. 1. – С. 70-76. (0,4 п.л.)</a:t>
            </a:r>
          </a:p>
          <a:p>
            <a:pPr algn="just"/>
            <a:r>
              <a:rPr lang="ru-RU" sz="1800" b="1" smtClean="0">
                <a:solidFill>
                  <a:srgbClr val="C00000"/>
                </a:solidFill>
                <a:latin typeface="Book Antiqua" pitchFamily="18" charset="0"/>
              </a:rPr>
              <a:t>Носырева Е.И. </a:t>
            </a:r>
            <a:r>
              <a:rPr lang="ru-RU" sz="1800" smtClean="0">
                <a:solidFill>
                  <a:srgbClr val="C00000"/>
                </a:solidFill>
                <a:latin typeface="Book Antiqua" pitchFamily="18" charset="0"/>
              </a:rPr>
              <a:t>Правовая природа  и особенности производства по делам, связанным с выполнением судами функции содействия в отношении третейских судов // Вестник гражданского процесса. 2017. № 4. С. 79-100.</a:t>
            </a:r>
            <a:endParaRPr lang="en-US" sz="1800" smtClean="0">
              <a:solidFill>
                <a:srgbClr val="C00000"/>
              </a:solidFill>
              <a:latin typeface="Book Antiqua" pitchFamily="18" charset="0"/>
            </a:endParaRPr>
          </a:p>
          <a:p>
            <a:endParaRPr lang="ru-RU" sz="1800" smtClean="0"/>
          </a:p>
          <a:p>
            <a:endParaRPr lang="ru-RU" sz="18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3913</TotalTime>
  <Words>4388</Words>
  <Application>Microsoft Office PowerPoint</Application>
  <PresentationFormat>Экран (4:3)</PresentationFormat>
  <Paragraphs>290</Paragraphs>
  <Slides>75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75</vt:i4>
      </vt:variant>
    </vt:vector>
  </HeadingPairs>
  <TitlesOfParts>
    <vt:vector size="7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МОНОГРАФИИ - 17</vt:lpstr>
      <vt:lpstr>МОНОГРАФИИ</vt:lpstr>
      <vt:lpstr>МОНОГРАФИИ</vt:lpstr>
      <vt:lpstr>Публикации в изданиях, индексируемых в базе данных Web of Science - 2</vt:lpstr>
      <vt:lpstr>Публикации в зарубежных изданиях - 14</vt:lpstr>
      <vt:lpstr>Публикации в зарубежных изданиях </vt:lpstr>
      <vt:lpstr>Публикации в зарубежных изданиях</vt:lpstr>
      <vt:lpstr>Научные статьи </vt:lpstr>
      <vt:lpstr>Сборники научных трудов, изданные кафедрой: </vt:lpstr>
      <vt:lpstr>Учебники</vt:lpstr>
      <vt:lpstr>Учебники</vt:lpstr>
      <vt:lpstr>УЧЕБНЫЕ И УЧЕБНО-МЕТОДИЧЕСКИЕ ПОСОБИЯ И ПРАКТИКУМЫ </vt:lpstr>
      <vt:lpstr>Объединенный совет по защите диссертаций на соискание ученой степени кандидата наук, на соискание ученой степени доктора наук Д 999.104.03</vt:lpstr>
      <vt:lpstr>Объединенный совет по защите диссертаций на соискание ученой степени кандидата наук, на соискание ученой степени доктора наук Д 999.104.03</vt:lpstr>
      <vt:lpstr>Объединенный совет по защите диссертаций на соискание ученой степени кандидата наук, на соискание ученой степени доктора наук Д 999.104.03</vt:lpstr>
      <vt:lpstr>Объединенный совет по защите диссертаций на соискание ученой степени кандидата наук, на соискание ученой степени доктора наук Д 999.104.03</vt:lpstr>
      <vt:lpstr>Объединенный совет по защите диссертаций на соискание ученой степени кандидата наук, на соискание ученой степени доктора наук Д 999.104.03</vt:lpstr>
      <vt:lpstr>Объединенный совет по защите диссертаций на соискание ученой степени кандидата наук, на соискание ученой степени доктора наук Д 999.104.03</vt:lpstr>
      <vt:lpstr> Конференции </vt:lpstr>
      <vt:lpstr>Международная научная конференция «Кризис права в условиях переходного общества» (3 февраля)</vt:lpstr>
      <vt:lpstr>Право и власть: основные модели взаимодействия в многополярном мире   (2-3 июня )</vt:lpstr>
      <vt:lpstr>II Всероссийская научно-практическая конференция на тему «Нравственные основы юридической деятельности» (Кокоревские чтения) (г. Воронеж, 15-16 сентября 2017 г.). Организатор: юридический факультет ФГБОУ ВО «Воронежский государственный университет».</vt:lpstr>
      <vt:lpstr>Международная научно-практическая конференция на тему «Современные проблемы международного и евразийского правосудия» (г. Воронеж, 6 октября 2017 г.). </vt:lpstr>
      <vt:lpstr>Мастер-классы, открытые лекции, творческие вечера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Всероссийская студенческая конференция  «Современные тенденции развития гражданского права и цивилистического процесса» (17 марта)</vt:lpstr>
      <vt:lpstr>Всероссийская конференция студентов, магистров и аспирантов «Перспективы развития уголовного судопроизводства в России» (21-22 апреля)</vt:lpstr>
      <vt:lpstr>Конкурс  студенческих работ памяти профессора Л.Д. Кокорева «Профессиональная этика юриста»  </vt:lpstr>
      <vt:lpstr>Студенческое научное общество</vt:lpstr>
      <vt:lpstr>4 февраля в преддверии дня российской науки в Воронежском государственном университете произошло небывалое по значимости и масштабам научное событие – Фестиваль науки. </vt:lpstr>
      <vt:lpstr>Команда Юридического факультета ВГУ приняла участие в российском этапе крупнейшего всемирного конкурса по международному праву имени Филипа Джессопа (The Philip C. Jessup International Law Moot Court Competition), проходившего с 1 по 5 февраля 2017 года на базе МГУ и МГИМО </vt:lpstr>
      <vt:lpstr>IV Международный студенческий конкурс по  международному коммерческому арбитражу им. М.Г. Розенберга </vt:lpstr>
      <vt:lpstr>9 ноября 2017 г. на историческом факультете для студентов отделения «Политология» состоялась презентация молодежного проекта Избирательной комиссии Воронежской области «#ЛЬЗЯ: ИЗБИРАТЬ_НЕЛЬЗЯ_ЗАПРЕТИТЬ». </vt:lpstr>
      <vt:lpstr>Презентация PowerPoint</vt:lpstr>
      <vt:lpstr>Кружок по прокурорскому надзору</vt:lpstr>
      <vt:lpstr>Кружок по уголовному процессу</vt:lpstr>
      <vt:lpstr>Кружок по гражданскому процессу</vt:lpstr>
      <vt:lpstr>Кружок по земельному праву</vt:lpstr>
      <vt:lpstr>Кружок по административному праву</vt:lpstr>
      <vt:lpstr>Кружок по теории и истории государства и права </vt:lpstr>
      <vt:lpstr>Кружок по гражданскому праву</vt:lpstr>
      <vt:lpstr>Кружок по финансовому (налоговому) праву</vt:lpstr>
      <vt:lpstr>Гражданские процессы</vt:lpstr>
      <vt:lpstr>Административные процессы</vt:lpstr>
      <vt:lpstr>Уголовный процесс</vt:lpstr>
      <vt:lpstr>Дискуссионный клуб</vt:lpstr>
      <vt:lpstr>Юридический книжный клуб</vt:lpstr>
      <vt:lpstr>Legal English Club </vt:lpstr>
      <vt:lpstr>Студенческий конкурс по медиации  (6 апреля)</vt:lpstr>
      <vt:lpstr>Презентация PowerPoint</vt:lpstr>
      <vt:lpstr>Презентация PowerPoint</vt:lpstr>
      <vt:lpstr>2 декабря 2017 года в Арбитражном центре при АНО «Институт современного арбитража» состоялся Первый студенческий конкурс по арбитражу корпоративных споров имени В.П. Мозолина. В конкурсе приняли участие 36 команд из ведущих ВУЗов России. Воронежский Государственный Университет представляли магистры первого курса Халявина Е. О. и Безгузова Ю.С. Тренерами команды были к.ю.н., доцент кафедры гражданского права и процесса Поротикова О.А. и преподаватель кафедры гражданского права и процесса Сенцов И.А. </vt:lpstr>
      <vt:lpstr>Презентация PowerPoint</vt:lpstr>
      <vt:lpstr>Конференция для школьников  «Права несовершеннолетних и их влияние на гражданскую активность общества»  (16 декабря)</vt:lpstr>
      <vt:lpstr>Презентация PowerPoint</vt:lpstr>
      <vt:lpstr>I криминалистический квест юридического факультета ВГУ (21 декабря )</vt:lpstr>
      <vt:lpstr>I криминалистический квест юридического факультета ВГУ</vt:lpstr>
      <vt:lpstr>Деловая игра среди студентов региональных вузов в формате заседания законодательного собрания на тему «Экологическая безопасность как гарантия права на благоприятную окружающую среду»</vt:lpstr>
      <vt:lpstr>Деловая игра среди студентов региональных вузов в формате заседания законодательного собрания на тему «Экологическая безопасность как гарантия права на благоприятную окружающую среду»</vt:lpstr>
      <vt:lpstr>Деловая игра среди студентов региональных вузов в формате заседания законодательного собрания на тему «Экологическая безопасность как гарантия права на благоприятную окружающую среду»</vt:lpstr>
      <vt:lpstr>23 студента - стипендиаты Оксфордского Российского Фонда  2017-2018 учебного года </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Lena</cp:lastModifiedBy>
  <cp:revision>118</cp:revision>
  <dcterms:created xsi:type="dcterms:W3CDTF">2017-12-17T06:48:56Z</dcterms:created>
  <dcterms:modified xsi:type="dcterms:W3CDTF">2018-11-23T14:45:35Z</dcterms:modified>
</cp:coreProperties>
</file>